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notesMasterIdLst>
    <p:notesMasterId r:id="rId14"/>
  </p:notesMasterIdLst>
  <p:sldIdLst>
    <p:sldId id="263" r:id="rId2"/>
    <p:sldId id="256" r:id="rId3"/>
    <p:sldId id="257" r:id="rId4"/>
    <p:sldId id="258" r:id="rId5"/>
    <p:sldId id="259" r:id="rId6"/>
    <p:sldId id="264" r:id="rId7"/>
    <p:sldId id="265" r:id="rId8"/>
    <p:sldId id="260" r:id="rId9"/>
    <p:sldId id="266" r:id="rId10"/>
    <p:sldId id="261" r:id="rId11"/>
    <p:sldId id="267" r:id="rId12"/>
    <p:sldId id="262"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775" autoAdjust="0"/>
    <p:restoredTop sz="94660"/>
  </p:normalViewPr>
  <p:slideViewPr>
    <p:cSldViewPr>
      <p:cViewPr>
        <p:scale>
          <a:sx n="50" d="100"/>
          <a:sy n="50" d="100"/>
        </p:scale>
        <p:origin x="-990" y="12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FD107F8-5733-48B7-ABA1-05160CA8DD82}" type="datetimeFigureOut">
              <a:rPr lang="en-US" smtClean="0"/>
              <a:pPr/>
              <a:t>2/24/2011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547161A-4344-4141-AE65-B24DD312772C}"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1547161A-4344-4141-AE65-B24DD312772C}" type="slidenum">
              <a:rPr lang="en-US" smtClean="0"/>
              <a:pPr/>
              <a:t>12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4" y="5254284"/>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9"/>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7"/>
            <a:ext cx="5791200" cy="365125"/>
          </a:xfrm>
        </p:spPr>
        <p:txBody>
          <a:bodyPr tIns="0" bIns="0" anchor="t"/>
          <a:lstStyle>
            <a:lvl1pPr algn="r">
              <a:defRPr sz="1000"/>
            </a:lvl1pPr>
          </a:lstStyle>
          <a:p>
            <a:fld id="{2265BEC5-C85A-4905-8053-5EA0723F0AEC}" type="datetimeFigureOut">
              <a:rPr lang="en-US" smtClean="0"/>
              <a:pPr/>
              <a:t>2/24/2011</a:t>
            </a:fld>
            <a:endParaRPr lang="en-US"/>
          </a:p>
        </p:txBody>
      </p:sp>
      <p:sp>
        <p:nvSpPr>
          <p:cNvPr id="17" name="Footer Placeholder 16"/>
          <p:cNvSpPr>
            <a:spLocks noGrp="1"/>
          </p:cNvSpPr>
          <p:nvPr>
            <p:ph type="ftr" sz="quarter" idx="11"/>
          </p:nvPr>
        </p:nvSpPr>
        <p:spPr>
          <a:xfrm>
            <a:off x="1371600" y="5650705"/>
            <a:ext cx="5791200" cy="365125"/>
          </a:xfrm>
        </p:spPr>
        <p:txBody>
          <a:bodyPr tIns="0" bIns="0" anchor="b"/>
          <a:lstStyle>
            <a:lvl1pPr algn="r">
              <a:defRPr sz="1100"/>
            </a:lvl1pPr>
          </a:lstStyle>
          <a:p>
            <a:endParaRPr lang="en-US"/>
          </a:p>
        </p:txBody>
      </p:sp>
      <p:sp>
        <p:nvSpPr>
          <p:cNvPr id="29" name="Slide Number Placeholder 28"/>
          <p:cNvSpPr>
            <a:spLocks noGrp="1"/>
          </p:cNvSpPr>
          <p:nvPr>
            <p:ph type="sldNum" sz="quarter" idx="12"/>
          </p:nvPr>
        </p:nvSpPr>
        <p:spPr>
          <a:xfrm>
            <a:off x="8392247" y="5752308"/>
            <a:ext cx="502920" cy="365125"/>
          </a:xfrm>
        </p:spPr>
        <p:txBody>
          <a:bodyPr anchor="ctr"/>
          <a:lstStyle>
            <a:lvl1pPr algn="ctr">
              <a:defRPr sz="1300">
                <a:solidFill>
                  <a:srgbClr val="FFFFFF"/>
                </a:solidFill>
              </a:defRPr>
            </a:lvl1pPr>
          </a:lstStyle>
          <a:p>
            <a:fld id="{A0C8DB0F-E209-422F-A68E-FCD8AB6105E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265BEC5-C85A-4905-8053-5EA0723F0AEC}" type="datetimeFigureOut">
              <a:rPr lang="en-US" smtClean="0"/>
              <a:pPr/>
              <a:t>2/24/2011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C8DB0F-E209-422F-A68E-FCD8AB6105E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265BEC5-C85A-4905-8053-5EA0723F0AEC}" type="datetimeFigureOut">
              <a:rPr lang="en-US" smtClean="0"/>
              <a:pPr/>
              <a:t>2/24/2011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C8DB0F-E209-422F-A68E-FCD8AB6105E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2265BEC5-C85A-4905-8053-5EA0723F0AEC}" type="datetimeFigureOut">
              <a:rPr lang="en-US" smtClean="0"/>
              <a:pPr/>
              <a:t>2/24/2011</a:t>
            </a:fld>
            <a:endParaRPr lang="en-US"/>
          </a:p>
        </p:txBody>
      </p:sp>
      <p:sp>
        <p:nvSpPr>
          <p:cNvPr id="5" name="Footer Placeholder 4"/>
          <p:cNvSpPr>
            <a:spLocks noGrp="1"/>
          </p:cNvSpPr>
          <p:nvPr>
            <p:ph type="ftr" sz="quarter" idx="11"/>
          </p:nvPr>
        </p:nvSpPr>
        <p:spPr>
          <a:xfrm>
            <a:off x="457200" y="6480970"/>
            <a:ext cx="4260056" cy="300831"/>
          </a:xfrm>
        </p:spPr>
        <p:txBody>
          <a:bodyPr/>
          <a:lstStyle/>
          <a:p>
            <a:endParaRPr lang="en-US"/>
          </a:p>
        </p:txBody>
      </p:sp>
      <p:sp>
        <p:nvSpPr>
          <p:cNvPr id="6" name="Slide Number Placeholder 5"/>
          <p:cNvSpPr>
            <a:spLocks noGrp="1"/>
          </p:cNvSpPr>
          <p:nvPr>
            <p:ph type="sldNum" sz="quarter" idx="12"/>
          </p:nvPr>
        </p:nvSpPr>
        <p:spPr/>
        <p:txBody>
          <a:bodyPr/>
          <a:lstStyle/>
          <a:p>
            <a:fld id="{A0C8DB0F-E209-422F-A68E-FCD8AB6105E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5" y="7035"/>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4" y="309491"/>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2265BEC5-C85A-4905-8053-5EA0723F0AEC}" type="datetimeFigureOut">
              <a:rPr lang="en-US" smtClean="0"/>
              <a:pPr/>
              <a:t>2/24/2011</a:t>
            </a:fld>
            <a:endParaRPr lang="en-US"/>
          </a:p>
        </p:txBody>
      </p:sp>
      <p:sp>
        <p:nvSpPr>
          <p:cNvPr id="5" name="Footer Placeholder 4"/>
          <p:cNvSpPr>
            <a:spLocks noGrp="1"/>
          </p:cNvSpPr>
          <p:nvPr>
            <p:ph type="ftr" sz="quarter" idx="11"/>
          </p:nvPr>
        </p:nvSpPr>
        <p:spPr>
          <a:xfrm>
            <a:off x="2619376" y="6480970"/>
            <a:ext cx="4260056" cy="300831"/>
          </a:xfrm>
        </p:spPr>
        <p:txBody>
          <a:bodyPr/>
          <a:lstStyle/>
          <a:p>
            <a:endParaRPr lang="en-US"/>
          </a:p>
        </p:txBody>
      </p:sp>
      <p:sp>
        <p:nvSpPr>
          <p:cNvPr id="6" name="Slide Number Placeholder 5"/>
          <p:cNvSpPr>
            <a:spLocks noGrp="1"/>
          </p:cNvSpPr>
          <p:nvPr>
            <p:ph type="sldNum" sz="quarter" idx="12"/>
          </p:nvPr>
        </p:nvSpPr>
        <p:spPr>
          <a:xfrm>
            <a:off x="8451056" y="809624"/>
            <a:ext cx="502920" cy="300831"/>
          </a:xfrm>
        </p:spPr>
        <p:txBody>
          <a:bodyPr/>
          <a:lstStyle/>
          <a:p>
            <a:fld id="{A0C8DB0F-E209-422F-A68E-FCD8AB6105E0}" type="slidenum">
              <a:rPr lang="en-US" smtClean="0"/>
              <a:pPr/>
              <a:t>‹#›</a:t>
            </a:fld>
            <a:endParaRPr lang="en-US"/>
          </a:p>
        </p:txBody>
      </p:sp>
      <p:cxnSp>
        <p:nvCxnSpPr>
          <p:cNvPr id="11" name="Straight Connector 10"/>
          <p:cNvCxnSpPr/>
          <p:nvPr/>
        </p:nvCxnSpPr>
        <p:spPr>
          <a:xfrm rot="10800000">
            <a:off x="6468795"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1" y="7034"/>
            <a:ext cx="9136967"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5"/>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8"/>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8"/>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2265BEC5-C85A-4905-8053-5EA0723F0AEC}" type="datetimeFigureOut">
              <a:rPr lang="en-US" smtClean="0"/>
              <a:pPr/>
              <a:t>2/24/2011</a:t>
            </a:fld>
            <a:endParaRPr lang="en-US"/>
          </a:p>
        </p:txBody>
      </p:sp>
      <p:sp>
        <p:nvSpPr>
          <p:cNvPr id="6" name="Footer Placeholder 5"/>
          <p:cNvSpPr>
            <a:spLocks noGrp="1"/>
          </p:cNvSpPr>
          <p:nvPr>
            <p:ph type="ftr" sz="quarter" idx="11"/>
          </p:nvPr>
        </p:nvSpPr>
        <p:spPr>
          <a:xfrm>
            <a:off x="457200" y="6480969"/>
            <a:ext cx="4260056" cy="301752"/>
          </a:xfrm>
        </p:spPr>
        <p:txBody>
          <a:bodyPr/>
          <a:lstStyle/>
          <a:p>
            <a:endParaRPr lang="en-US"/>
          </a:p>
        </p:txBody>
      </p:sp>
      <p:sp>
        <p:nvSpPr>
          <p:cNvPr id="7" name="Slide Number Placeholder 6"/>
          <p:cNvSpPr>
            <a:spLocks noGrp="1"/>
          </p:cNvSpPr>
          <p:nvPr>
            <p:ph type="sldNum" sz="quarter" idx="12"/>
          </p:nvPr>
        </p:nvSpPr>
        <p:spPr>
          <a:xfrm>
            <a:off x="7589520" y="6480969"/>
            <a:ext cx="502920" cy="301752"/>
          </a:xfrm>
        </p:spPr>
        <p:txBody>
          <a:bodyPr/>
          <a:lstStyle/>
          <a:p>
            <a:fld id="{A0C8DB0F-E209-422F-A68E-FCD8AB6105E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9"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7"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7"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29"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29"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2265BEC5-C85A-4905-8053-5EA0723F0AEC}" type="datetimeFigureOut">
              <a:rPr lang="en-US" smtClean="0"/>
              <a:pPr/>
              <a:t>2/24/2011</a:t>
            </a:fld>
            <a:endParaRPr lang="en-US"/>
          </a:p>
        </p:txBody>
      </p:sp>
      <p:sp>
        <p:nvSpPr>
          <p:cNvPr id="8" name="Footer Placeholder 7"/>
          <p:cNvSpPr>
            <a:spLocks noGrp="1"/>
          </p:cNvSpPr>
          <p:nvPr>
            <p:ph type="ftr" sz="quarter" idx="11"/>
          </p:nvPr>
        </p:nvSpPr>
        <p:spPr>
          <a:xfrm>
            <a:off x="457200" y="6480969"/>
            <a:ext cx="4261104" cy="301752"/>
          </a:xfrm>
        </p:spPr>
        <p:txBody>
          <a:bodyPr/>
          <a:lstStyle/>
          <a:p>
            <a:endParaRPr lang="en-US"/>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A0C8DB0F-E209-422F-A68E-FCD8AB6105E0}"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2265BEC5-C85A-4905-8053-5EA0723F0AEC}" type="datetimeFigureOut">
              <a:rPr lang="en-US" smtClean="0"/>
              <a:pPr/>
              <a:t>2/24/2011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0C8DB0F-E209-422F-A68E-FCD8AB6105E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2265BEC5-C85A-4905-8053-5EA0723F0AEC}" type="datetimeFigureOut">
              <a:rPr lang="en-US" smtClean="0"/>
              <a:pPr/>
              <a:t>2/24/2011</a:t>
            </a:fld>
            <a:endParaRPr lang="en-US"/>
          </a:p>
        </p:txBody>
      </p:sp>
      <p:sp>
        <p:nvSpPr>
          <p:cNvPr id="3" name="Footer Placeholder 2"/>
          <p:cNvSpPr>
            <a:spLocks noGrp="1"/>
          </p:cNvSpPr>
          <p:nvPr>
            <p:ph type="ftr" sz="quarter" idx="11"/>
          </p:nvPr>
        </p:nvSpPr>
        <p:spPr>
          <a:xfrm>
            <a:off x="457200" y="6481891"/>
            <a:ext cx="4260056" cy="300831"/>
          </a:xfrm>
        </p:spPr>
        <p:txBody>
          <a:bodyPr/>
          <a:lstStyle/>
          <a:p>
            <a:endParaRPr lang="en-US"/>
          </a:p>
        </p:txBody>
      </p:sp>
      <p:sp>
        <p:nvSpPr>
          <p:cNvPr id="4" name="Slide Number Placeholder 3"/>
          <p:cNvSpPr>
            <a:spLocks noGrp="1"/>
          </p:cNvSpPr>
          <p:nvPr>
            <p:ph type="sldNum" sz="quarter" idx="12"/>
          </p:nvPr>
        </p:nvSpPr>
        <p:spPr>
          <a:xfrm>
            <a:off x="7589520" y="6480969"/>
            <a:ext cx="502920" cy="301752"/>
          </a:xfrm>
        </p:spPr>
        <p:txBody>
          <a:bodyPr/>
          <a:lstStyle/>
          <a:p>
            <a:fld id="{A0C8DB0F-E209-422F-A68E-FCD8AB6105E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1"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2265BEC5-C85A-4905-8053-5EA0723F0AEC}" type="datetimeFigureOut">
              <a:rPr lang="en-US" smtClean="0"/>
              <a:pPr/>
              <a:t>2/24/2011</a:t>
            </a:fld>
            <a:endParaRPr lang="en-US"/>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A0C8DB0F-E209-422F-A68E-FCD8AB6105E0}"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2265BEC5-C85A-4905-8053-5EA0723F0AEC}" type="datetimeFigureOut">
              <a:rPr lang="en-US" smtClean="0"/>
              <a:pPr/>
              <a:t>2/24/2011</a:t>
            </a:fld>
            <a:endParaRPr lang="en-US"/>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A0C8DB0F-E209-422F-A68E-FCD8AB6105E0}"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5" y="14069"/>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1" y="7034"/>
            <a:ext cx="9136967"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5"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2265BEC5-C85A-4905-8053-5EA0723F0AEC}" type="datetimeFigureOut">
              <a:rPr lang="en-US" smtClean="0"/>
              <a:pPr/>
              <a:t>2/24/2011</a:t>
            </a:fld>
            <a:endParaRPr lang="en-US"/>
          </a:p>
        </p:txBody>
      </p:sp>
      <p:sp>
        <p:nvSpPr>
          <p:cNvPr id="3" name="Footer Placeholder 2"/>
          <p:cNvSpPr>
            <a:spLocks noGrp="1"/>
          </p:cNvSpPr>
          <p:nvPr>
            <p:ph type="ftr" sz="quarter" idx="3"/>
          </p:nvPr>
        </p:nvSpPr>
        <p:spPr>
          <a:xfrm>
            <a:off x="457200" y="6481891"/>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A0C8DB0F-E209-422F-A68E-FCD8AB6105E0}"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hyperlink" Target="http://t1.gstatic.com/images?q=tbn:ANd9GcTHfxGLLw6m6PMFICCLg-fuyWFEhF4xg2xkJE9GgHg9Ym4riwxt&amp;t=1" TargetMode="External"/><Relationship Id="rId13" Type="http://schemas.openxmlformats.org/officeDocument/2006/relationships/hyperlink" Target="http://t3.gstatic.com/images?q=tbn:ANd9GcTsJ1eN_YddFNuINsJbA_Hqn2lfJnA-gZ-xHKZvm30nLnKYA9LC&amp;t=1" TargetMode="External"/><Relationship Id="rId3" Type="http://schemas.openxmlformats.org/officeDocument/2006/relationships/hyperlink" Target="http://skvots.net/wp-content/uploads/2009/08/himalaya.jpg" TargetMode="External"/><Relationship Id="rId7" Type="http://schemas.openxmlformats.org/officeDocument/2006/relationships/hyperlink" Target="http://media3.washingtonpost.com/wp-srv/photo/gallery/100822/GAL-10Aug22-5507/media/PHO-10Aug22-246187.jpg" TargetMode="External"/><Relationship Id="rId12" Type="http://schemas.openxmlformats.org/officeDocument/2006/relationships/hyperlink" Target="http://newsimg.bbc.co.uk/media/images/44045000/jpg/_44045095_416_4floods_ap.jpg"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hyperlink" Target="http://t2.gstatic.com/images?q=tbn:ANd9GcRlLT0we2rM9aVi-A2v8rX78KCs7xs8PS3T2m17XZ1699cZxwIV" TargetMode="External"/><Relationship Id="rId11" Type="http://schemas.openxmlformats.org/officeDocument/2006/relationships/hyperlink" Target="http://t0.gstatic.com/images?q=tbn:ANd9GcS8dRv7bSbGFnDW2jVAGWskWimlZ4dDtdjPGL1QljLjANxR3Ph8&amp;t=1" TargetMode="External"/><Relationship Id="rId5" Type="http://schemas.openxmlformats.org/officeDocument/2006/relationships/hyperlink" Target="http://www.sgvcc.org/community%20support/images/foodbank.JPG" TargetMode="External"/><Relationship Id="rId10" Type="http://schemas.openxmlformats.org/officeDocument/2006/relationships/hyperlink" Target="http://t1.gstatic.com/images?q=tbn:ANd9GcTcrdLZK57woC-84b4pOjMPGJdqb9XOyk8BpQVWJldGNNLuY1v6&amp;t=1" TargetMode="External"/><Relationship Id="rId4" Type="http://schemas.openxmlformats.org/officeDocument/2006/relationships/hyperlink" Target="http://www.globalvoicesonline.org/wp-content/uploads/2007/08/flood-in-bangladesh-07.gif" TargetMode="External"/><Relationship Id="rId9" Type="http://schemas.openxmlformats.org/officeDocument/2006/relationships/hyperlink" Target="http://t3.gstatic.com/images?q=tbn:ANd9GcRUxNnTCTNm2Yy5BmMhr7RuqunERppavN0RxAfa9_Jo5Ksj6iNt&amp;t=1" TargetMode="External"/><Relationship Id="rId14" Type="http://schemas.openxmlformats.org/officeDocument/2006/relationships/hyperlink" Target="http://www.sos-arsenic.net/images/urb01.jpg"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Floods in Bangladesh</a:t>
            </a:r>
            <a:endParaRPr lang="en-US" dirty="0"/>
          </a:p>
        </p:txBody>
      </p:sp>
      <p:sp>
        <p:nvSpPr>
          <p:cNvPr id="3" name="Subtitle 2"/>
          <p:cNvSpPr>
            <a:spLocks noGrp="1"/>
          </p:cNvSpPr>
          <p:nvPr>
            <p:ph type="subTitle" idx="1"/>
          </p:nvPr>
        </p:nvSpPr>
        <p:spPr/>
        <p:txBody>
          <a:bodyPr/>
          <a:lstStyle/>
          <a:p>
            <a:r>
              <a:rPr lang="en-US" dirty="0" smtClean="0"/>
              <a:t>By </a:t>
            </a:r>
            <a:r>
              <a:rPr lang="en-US" dirty="0" err="1" smtClean="0"/>
              <a:t>Dalisay</a:t>
            </a:r>
            <a:r>
              <a:rPr lang="en-US" dirty="0" smtClean="0"/>
              <a:t> R. </a:t>
            </a:r>
            <a:r>
              <a:rPr lang="en-US" dirty="0" err="1" smtClean="0"/>
              <a:t>Giovacchini</a:t>
            </a:r>
            <a:endParaRPr lang="en-US" dirty="0" smtClean="0"/>
          </a:p>
          <a:p>
            <a:r>
              <a:rPr lang="en-US" dirty="0" smtClean="0"/>
              <a:t>MYP 1</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Long Term Responses to flooding</a:t>
            </a:r>
            <a:endParaRPr lang="en-US" dirty="0"/>
          </a:p>
        </p:txBody>
      </p:sp>
      <p:sp>
        <p:nvSpPr>
          <p:cNvPr id="3" name="Content Placeholder 2"/>
          <p:cNvSpPr>
            <a:spLocks noGrp="1"/>
          </p:cNvSpPr>
          <p:nvPr>
            <p:ph idx="1"/>
          </p:nvPr>
        </p:nvSpPr>
        <p:spPr>
          <a:xfrm>
            <a:off x="457200" y="1447801"/>
            <a:ext cx="8229600" cy="4678363"/>
          </a:xfrm>
        </p:spPr>
        <p:txBody>
          <a:bodyPr/>
          <a:lstStyle/>
          <a:p>
            <a:r>
              <a:rPr lang="en-US" dirty="0" smtClean="0"/>
              <a:t>Here you need to look at different responses such as flood prevention schemes, shelters and early warning systems.</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Long term Responses</a:t>
            </a:r>
            <a:endParaRPr lang="en-US" dirty="0"/>
          </a:p>
        </p:txBody>
      </p:sp>
      <p:pic>
        <p:nvPicPr>
          <p:cNvPr id="36866" name="Picture 2" descr="http://t2.gstatic.com/images?q=tbn:ANd9GcRlLT0we2rM9aVi-A2v8rX78KCs7xs8PS3T2m17XZ1699cZxwIV"/>
          <p:cNvPicPr>
            <a:picLocks noChangeAspect="1" noChangeArrowheads="1"/>
          </p:cNvPicPr>
          <p:nvPr/>
        </p:nvPicPr>
        <p:blipFill>
          <a:blip r:embed="rId2" cstate="print"/>
          <a:srcRect/>
          <a:stretch>
            <a:fillRect/>
          </a:stretch>
        </p:blipFill>
        <p:spPr bwMode="auto">
          <a:xfrm>
            <a:off x="381000" y="1524000"/>
            <a:ext cx="3657600" cy="2743200"/>
          </a:xfrm>
          <a:prstGeom prst="rect">
            <a:avLst/>
          </a:prstGeom>
          <a:noFill/>
        </p:spPr>
      </p:pic>
      <p:sp>
        <p:nvSpPr>
          <p:cNvPr id="5" name="TextBox 4"/>
          <p:cNvSpPr txBox="1"/>
          <p:nvPr/>
        </p:nvSpPr>
        <p:spPr>
          <a:xfrm>
            <a:off x="0" y="4343401"/>
            <a:ext cx="4191000" cy="923330"/>
          </a:xfrm>
          <a:prstGeom prst="rect">
            <a:avLst/>
          </a:prstGeom>
          <a:noFill/>
        </p:spPr>
        <p:txBody>
          <a:bodyPr wrap="square" rtlCol="0">
            <a:spAutoFit/>
          </a:bodyPr>
          <a:lstStyle/>
          <a:p>
            <a:r>
              <a:rPr lang="en-US" dirty="0" smtClean="0"/>
              <a:t>In Bangladesh they make houses that have tall legs about 4meters above land. </a:t>
            </a:r>
            <a:endParaRPr lang="en-US" dirty="0"/>
          </a:p>
        </p:txBody>
      </p:sp>
      <p:sp>
        <p:nvSpPr>
          <p:cNvPr id="36868" name="AutoShape 4" descr="data:image/jpg;base64,/9j/4AAQSkZJRgABAQAAAQABAAD/2wCEAAkGBhQSEBQUEhQVFBQUFBQXFBQWFRUUFBQUFRQVFRUWFBcYHCYeFxkjGRQXIC8gIycpLCwsFh4xNTAqNiYrLCkBCQoKDgwOGg8PGiwcHyQsKSwsLCwpLCwsLCosLCwpKSwsLCwsLCkpLCksLCwsKSwsKSwsLCkpKSksLCkpLCwsLP/AABEIALoBDwMBIgACEQEDEQH/xAAbAAABBQEBAAAAAAAAAAAAAAABAAIDBAUGB//EAD8QAAIBAwIEAwUGBAQFBQAAAAECEQADIRIxBAVBURMiYQYycYGRQlKhscHwFCPR8RUzYoIHFnKS4UNTY6LS/8QAGQEAAwEBAQAAAAAAAAAAAAAAAAECAwQF/8QAJBEAAgICAgICAgMAAAAAAAAAAAECERIhMVEDQRNhInEygaH/2gAMAwEAAhEDEQA/APO+Dsk2fEY480ah5SVMjzHfMj6/ObheW+NdAOtcE69pIJAGRJyDkfTrXZWeSxb0ajpEwIUx8JFCzyYq2oOZiOnX+9ZUyDlb/K2ZQR0d0hjAOkwJjJJIMAT1MjFDl/BPq8s6NJKrmZkjSZG+2Sdu9dieSyILt7xb5nepLPJVXqfrUOEqpIKMPlvCiSbhcR0gGemDE+tXV4OyCSS5zicQDiPWtW3ytQc5/fpUq8Cg2UUo+OfSA4rmfs/YnxLfiAySyldQMgxpAgjzR12J7VPwPINcFlXyg6ctq2G+pCDknft611x4YdhUqIBWuD9iOJ/5dJfIEQwgCNziSN4EdO9bnKvZxESCW+Rj64rZ0Cng1WCfOwZn/wCDp/q/7jUg5Rb/ANX/AHNVzVR1UfHDpCKD8mtHo3ydx+Rpw5Nb+6dvvN/WrwNFjAJ9P7UfHDoDOt8mtg6gueh1N8oz61W54twIqLJViNWbhEKQYIAO5PXt9NorAjsKguczthdWtSCJBDCGET5Y3xJx2pShGtlxy4RmXrdy1dDW4i2JIjysZbpnAFbFviHZ2Zjm4sMB/qAVo+QA+QqVOJ4N7ZDOXc4ZV8w21QumdSkZkTg/ZmqfEkAoyeJcGokwDpVCpXUTgYLAgE5iekhxcdluMjj/AGs4YWrguBgC+DILEY+yNto603lHFIqu90j+UA3iLqJAcsowN9tvX41qc/v2bsK8EyMFs7dtJ/SoeWcltXLbaCYYBWUnUraTqEjqJeuduLlolKpbNK5eEkFrjElRpW2XBDacqk9mkkDtXI82e495tSO2WAGnAUYAETBAA+P1rs7fJGYqisCWZFh8qROzQJMDapTw7EjzM04A3jUN/lP961rsTPPrXDXbZBtIzGNWqAW2nUZG8HpH4zWzx/s/cayL14fzJeQp1uujQALijBlZKle2dxHU8RwDSVMjAzAIIMiJ26Hbv8KsrwR8PWSJZ3WYIIKLbPwIi4NhQok0cnybk93Q5VdEoIBBA1EiZCuMgE9OvpFc8L11S4nFssCQBpABAywxgwDk7x2r0u1bIBzVK5wjndzAMgdvMGEfNQflSfjVBR59d5uWad4glgxYdJOCdvU/Sof8Rnc/Ub9Mncj4+u1eg3eUFvttldJ6SpgEGNxAFVj7LpmeszgZnelguhUcKnLLl0nQpIOrSVXB0kAgRieuCdxUChj5ACTPpIYHMds9PSvSbfDtaUKnugQBsB9KrrwLay/2jOcdSx/Nj9apjo4hwyhWLAeVcdSdhJ2An9KH8eUEGSwggjA83/SYbfBPfpXoXD8mQgkqJPvYGdz+ZqvxXshYYf5YB7iV/KkoWtoKOI5bdd3KSSWBEYySNoNaXGckuIPdLzO5Udd/T4etdHyz2eFl9S4xEySYnaT0ree0CKajf0OhClTQDSg/s1qA+aM0zPb8aMntRYDtVHVTNR7UtZ7H8KLEOmlNN1Ht+VLWfummA6aINNLH7p/D+tAufut9B/WgKJJFEEVRvWHb7Tj/AKTp+sf0NSW7TBY1PPSfMR8yuam3dUVj9l0fCg7CQO5/LP6Vjca6oQblzQx90u+gnTE6QzAHcfWrI43WU0+b1BHmLAqFBURnJx1UUs+x/H0WeZcV4dstMREmCdOd4HbFZfLOTW3Xw/Gi0GuBVXSQRcJ8qagcAudpnEzUPNOZDULYdA7RvdZXQhz5lnDEMoxIk0fZu3x18hlPDeCjWdbC4CSpnbQuoyAZ1b1j5M200tHX4F4VFqbp/o219nrS3w3jXPG0qVOpFcW7araJACxEBRMYzESa8ze5cS6jrxguK10Hw1PEBgC2qPPbVciRgx8q9b5vycG48m2/8ooSB4yQXDqWCkEwyny4Nchyj2Y4cMl2L3FW7qg2bTJL6kUa/LK65OojIAAyWJmtU1wzBpnLcchJ/mahEgAodPlPlBYMTuYmcDJJqzy3mwRgFZewKgqTuczuMGuh5t7Fu9s6JVnZQTxNu5bdRLHyKXYaSXVd5JjHWuP4nl4sGLk6kYzEhGKyDo1KvlHcDMVhOK4Mq3Z2XMvaM22t6DBYghjggjSwIBnVk7dp7Z0F5qoKDx0DESYsAhGB8smc5Gdorz/iOMd38zMQk6FMlUmNWgEnSSwkxUl61cIF8M5aWDoVcERjUDsQI+OM+q22VFv0euXOUX2AfxbbYJE2BknI8wMwfnvtVJeBuIku6kFsqqEeYrvJY9FAiOg7VFy32ttpw622F0HGG84AhhgyJ2GB32rO5jzxLllUtlxcDq4lHT3VK+YkRuRj09Kak0buOSNOmxVfg+M1qJw0CR8t5AirMV0XZzNUCKUUYpRTERMlDw6kIoRSASrTjQAo0wABRoUqLAy/8Qu/+2fjpP6GiOY3Z/y8Z2Dz8xFX5NLVWeP2bZfRkcR7RsrR4R+JOnp2KD86Fn2lLY8NiewAY/8A1OPnWwwnpUNzhVPT6RRT7FkuitxdrifAZ7jWrKy2dTC5pYxbVY2cEgbnVHyOHZe4wBa9dDYkQ7jbadU/OBmum4jh1f3gCRsSBI+Hb5VVHLB3pzbf8RQ1/LZjhbwYRduESJy4xIkaWERW3y/jCAdQnrJYz+AMfhQHLh6fQfvpVn+ESAGUETgESATjaoSkW5RrgY/O7Qw1y2D2LtMZz7nepF5qhGGQ/BzH1Kj8qaOW25kKB/04+sVOeETqq/QVVS7JuHRV5nzgW01W9FxtQGkXVkjMnrt2rN/5hvFGdUtjQV1qziQrTDSBH2SPmPle5jyS2yylsF5x6AmWIBMDbtWPc5O9slhC6gvl1Lpb3oGr3QRO28E96MqdMeKatFXivaFngXPBPYafEGY/UVc4Hkt90t37I4a3ksraXtspRjBaGGZEgj8KyP4U6LYDHUjLqT7Q0oQ0H3dXQdM9q1OC4VmSRdv2zJkB0TbrAABwNz6yQKmT9lJbozr/ADO4vEFXV7pRpJQeJbJgOFtFQYz5QAIX0qvdS7xN19KlPEKBUFu35rhBtop8QwGCoSSCBAO1dRalVKrevOBpLA3lII1r5YJ1KDhSMYffJrC9ouZI197FpFRRAUqi2gX1O2ggKN7ehQWz5T941am5KiJRUdnV+xPs9csJrvoRfyB5lZVUBAICkqGkPkQYcjasj2vmz4PD2iyCxbDJp6eLcKFm8m2oAYP2vXHMnhukjoPfTbcnPr+dV+OswpYHIaQQUxBWDAHr+FQk8rstyWNUanA+2V3hrjrJvAnT/MgkBWcExG+V3MSvY40LnLH47+Gdx4XiwqywjQUuPFoDUQoZCMJgOoMYnM5fy+zdNwXC1viATqQ+ZNMNqKqGBOSGGcADcZp3CcrucOwcFX0GUm41vzRgiFldh9rpvTlVkxTaKnLOE8PzMl1gSdFy2NfuuQ5wR26x0PWu35clu5ZV01FXEgsTqjbMbbd6521yxjZAOsCMqW8sxuunHqNq0uA4S6iQuxJ32nPr8PpWUqZSjXs2k4RANjPfUaA4Re361TQcTBmJ7aiB+Zqxw6XpltHWRrPoZEL60RjsH+y0ARAG1GfWnQfT5E/0o6f3NdFPsxGSaWqpNHxpaPjRsRHQzUmigbfrRsY3NGaPh0tHw/GnsVAzSzR0Uivp+IoAbNKmlaWigodSoaaMUAGKEUIpUAGlNAmlNIBau1LxKVCkByHOOU3jfuOlzSGeQouXF6AH3RG4JqbgeAugDUykwZYySTnJZhJ3710zJQFsdqjfZSZiJwUadons2cR979K0LHBHRvEzKsAVO+47bH5VOLPlUdon1ihzO6Vsvp30tGC24I2FCV8seXRisj2OJ1G2b4NpxpCO8KCCMBZ1TCwceaTMVlcxta+KN7wbtq2x1sLqaCxEMoTET4hAEEzqzgkVKnHXcHwVOfs8KhH1FuqfEcxuPqDaFFvSYW2llmuMDo1CFLQPNnaKcFTDySuJVW51LLP2oNvPqudxn/xNB+o1Wz3zbz6jzehkev0CLiM528w6f78daLNv643H/wC6skk4O7FxNZDG3JtupBJCg6kbJldOx6RFdJy7hWZUYhnVjM6TkESJKqJgz1rlBdIcgRJt3ATgkDSJjzbmI+ZrW4DirgtKPCtMBsTYssxHWWZSTn1/pUzVjhy0dLYtFEAZSAIGQR8K0eHworjP424DK2UB6Rw9sR9E7V1tsfhULQ2ui7FFVqIOaIY1paIJYpVHrpeJTsRLSiovEpeJTsCSKVRa6WuiwJZpVFro66LGPpRTZo6qYiGaU+tRaqWukFk3zpSO9Q66broCyxIpYqDxKWo0BZOQKWoVBJpEmgLLFKq1EUgLGn1FNK1Af3mgBRQyR/jHy6fOuZfn10kgJbbcb3M7j7L/AIetdGBWVc5axJ+J6VnLXCsqLMo87ZBLWrRBIwxuQIBYxL9q5xb4ZmZlUkmdJe5E5JPvT16+vc12f+FmIx9KoPw5B0kA/L9KjNx9FaZhPzBB/wCmmBsGu4HXOvsP3vUI5qsAeCDH+p8nufNXRty7/SPoP6UP8PH3B9Kfy/QUct/HTc1eED106rme4kHb952rdse0ZVVHgKAABGq929HFW24KPsjtsKtpykkAwPmBSfky1QJV7KNr2mBImwJJAjXeESY3LHpXW2yIHmn17/SsReUsI8i774rcSzHamlfCoUmTi8PSnC4PSoggo+GK0SZFkur4UDFRm2Kbpp0BLIpE1DpFHTRQiUfvNH51BpoxRQyaf3NI/KoaWkdqdCJAfhR/e9RaR2o6RRQyuz0JoUppkjtRoSaANGaADqpBjS1UZpDDJogGm6qOugB00aZ4lAvQBJNIvUJuUCaYiQv8KGuo6IFFAPDVUucNNwHFaHCcI9z3VkbTsPqa2V9mV0yzvrge6FiRBIAIMzEbTnvUSoqKbObsOroHXKmYaMGMEZAyO1HR+8V0ns5wVtbbAIpKvpdmQS7BEYMpJMrpcR6GtkuB2+WKnK/RphXs89vcODHx/e1Tpb/eK7S7w1tveRW+IE/XeqHEchQmVLJ6DI+hz+NNEuJzrKP3/enBa07vIXEwwPxGn9SKzSh/SnZNB0UqAU96Oj1osA0Sw7im+HSFunYBDUdYoeGKMUADxKWujFGmA3xKE0+lQAyT2pwmjQoAqTQ1UJpGmQOp0VCXiqfG89S0PMGLdFiCfWTiMbiaTdFKNmlFOrIse01lhJbSeqkMYPxAgirKc3tnIaRvONvzpZIrBl2lNQW+MVgSssF94gEhd/eI22NEcSp2M/ChST0NwklbRKaaaYXpTTMx00JoTSmmIdNAtTZprGhAbHssQBdIIJNwahORFtAJxjGe0R1muicsfdfT8FU/mDWX7N8IBYVpnxCXj7IBOkRBiYUSd532rVfHb+lRyzaqIuX2Bat6AJgkztJJJOOgz+FSNf8ASKx/ZzmT8QLviKyFbrBRIA8NpNtSVOXVYDZ3PcEDV/gl7T82MfjUl7Hap6kfCorqMNn67MFI/Q1bscKOkCnXuDnZlgxuJn4GcfSldDqymFcjIHxBrG5lw5V56MPx6/pXTLajE1R5nwRZZ3K5+I6/v0ptiSTOcVwZ9DB/P9aJplw5kHbcSJj4TjNLVTTszlGh00qbNKaZI6aU02aU0AOmlNMmjNADpoTTZozTsAzSmm0posClqqtxXMUt+80TtvmInYeoovcyACBPcgYG++/TA7065yrUupkUoRPiE2iAMCTqWMRuGnOQIiplKi4eO9soNzpGwGXJwfOMHAJxAOZiYkDNVbXC8OxObZZsksWMCDLOVOw8v3fjtVm5yi0xOCAIAKLbYGIBkKzGcjJAjrNUX5KjFh4j6B5oghQZ7Dc5jEn51jd+zpWvRNc5dabCqh1EQFa2TJntc1BZEREYg1dvPcChfEuJpC51aWgjGq4TqdcDysSOgGIGRc9mbYjVcUqRODJg52W1OoZHeRkxU1jltlfIl0MSfdlVfInAcIxM/ZBzGetH9jvtE3+FqxB1usSVthyBpEHyg4BEjK9wdyK0eAtkIoYloEST0qry7lPhOWkQRsPiDn99a0ZrWEfbOfyeS9IfSmmzSmtTAfNKmzSmkA6mPRmmOs0wOs9kuTNY4aDJFx2uqNWoBbullC/dEZjuxo8x49l4i3bEaSjteOl2KKfLaaRgAuHmZwp23qP/AIdcC6cPdDljb8X+RqHuppGoKeq659AQfWsb/iKH8QLZ0lnFkBZSS5uMtpTqBA8z6s4MTiKwyps6FFNG1zFvCTh0tsLALcJZykLl9V4gHVlzcbP4jLVke1PG3VPDuoUKt4FFdWm5e8K54exEL5vdI1EkGAImUi4vD8MGtWy68YVdGa5CtbunwnfUdXm8EACdMOkCFCjH4fn9m7x3iuySL9u2l0l0GlJ8O5ctY0glhBnq2wArWKctIWlydFyTmjMLlxtWm65e2pYsLSKltAmcCWDtgQcmKu2OMvOlwWV8627jDXrKhgPLLsAD5iuMb/E1w3LPbWLHEXAolXsLZTQdJUsyx5SGk6HInAx3it/nvMjZ8C8jaFY3Z8pMqE9wgRnJ3n3fWlLnQlaWzpeG43SFS86eIEt6zIALFASVB7tq2xVzxVIk6Y6HUCD8Kw/8NuvdS5ZuHw1sk3VLli10WrelTMsWkXJ7EQa0rXL1OcnfB2n1Heo9FJnNX18O6VJETKMBMgnHU7bfI1W0xKRA+yfQ9o7bfStn2l5cVVXXYHS0AYDHDfXH+6udt3SW3EDqAck7ydowN+3SoUqLq0HgQUYW2MwuCSdRAMCc5Pc/CrPi5j8c02/ZDZ6gGCDG/wDYVn3HUe8QAJho7xsYwDn85qraFSaNQGjVbhrwYSMicERBHcQfl8qsA1Zg1QaVCaU0BQqVKhQAZoUqFAHK3uLtGSzK2oiSYAIxj7XYbdp6mbNrniDQQ1wliA5OrDFQqnUYJ3OwY+g6XuW8NaUlTaILBgx6gyBpa4kvkSdQJmTJ6hvEcPYCNcQqsnQ4BxbJg6ikTH/yaVnMiaxbs7Kor8TxPhEk2b9xj5muPcADzHmUlQ4ADBdR1e9MDFC9oa4SLt2MFAdBKjTOnyCGI2I6x1mmfwGj3WYAAHUDchQswBKiFGR8O8xU9zlzloAIYj7ElhmGnTJjyq2JHmJnJoGuxiBILfzDBy0OrB2aDBT3iSBnPX5sZI8ygsSF8uucxvlQQYPb6RUyHQSCSSpIOXBQ4BBOoQT93r5d6js3HLkliIJxII0n3YAO5GdR3kYEUkrYN0rLonrvRpgpwrqPPY6lNNoipAdSmhNKaYBmor7GMRM9SAM4yTgfE4p5NaHszbV+MtqwDCHaD3VGIIHWDFDerHFW0dBy/iL+o8NaTSgt2ltuQwa3d1ObrXG1srBAgIVcMXt7qxIi9sGNk27txluqjK6qyrbCnxrKSXE5BdWyPszsDNTlHtQx51xPCaBpUMQ4Jny27RgrG+O/y3nb53y7xLgDAvbuW7iPb1vJ1acr5v5aiFMgCCBM1lCOUkjolLGNlf2i4cXbllLKm4bLW1xAQ3AHcsDESF7HzF4gxK8ZzfgfCu2uKbhFtWW4Nb7cORHmQsxUsqqurSUJ1KYB22rvOF4c22v6j/Dr4r3FvOy6F0rbwoOFUaWIkgbx1rDPO7fF8QbyX1FjR4YUnUXgtaNwWG6MHYAaRIO287RX5OJlKVRs4HlXJR4ZvXrehLPhakQtq1tr8MkMx0lngZ90sIgGu0v8jDeGDchhqUWPEWDqDMFUMpGsWmkiOsyNzo8XyRrwuNYuBVv+EzWrlsBW8MjzBgNSltAM6T0xFa93kiXJZgSbba7b6gulriPbuHbPlUNHdQRFZy/GWjTLKNsq8rum3bVPEXXduTvGu2bdxzIkEmRc0nEhJgwY0rKkday+C5UVvamuM4VQEBS2pCxcEMVUSALuIjrMjFXuY80t2FJYgPpJRPtORsAO2qBMjfeiUq5BRvgsc04DxbTIcSN98jI/ECvPmRg2lp1Aw04Ig7EgZ+td1yPmT3LVpeIheJNpXuIFhQSSIEEiRic+tYPtNy/w72sLAu5MffGD9RH0NYqmacIzGNUOJ4cKJJJUEFR90YwPQHPzqdrh6ClpmtJdEx7El75+v/knNSpdBqMJ3g0ZjYAU4pomTTJpo1ClyakmmZsdNChNKkAaVChRYHAWOY31AnU3X/MZWXp5XUhvgDIwMVe4rnV4or2yyuTDrcUOpgbBxllmYUj54rVTglA2FS+CKnFl/KzH4bmdy4S1ywpYY/knwNS4w0AzOR/uq5ePiEE2QRIPh3NLBZEEK0E75lsmOk4vKgFGKeAvmZSs2HKgEv5SYLMHIGqYEghR20gfDrVpOHAz16ncn4k1KKVUlRDm2ECjTaNUQOmlNMmlNIB80ppk0ppgFjWr7Jlv4kFdIbQ+nXqg+nliNjnO21ZBM471t+yikcQsR9sT6aZO0wajyukbeFWy5yvgBa5uzm1aW7ctXbrXFvMxPi+EmkI4mdVlyNhFxowtaHtBzxVgxctXbclS66dSmA+hgxDGFBEYxNZy8AV5jdcgweJstqgeUFeHBAYeYHSVx6iuou+zqsysbl/yOHC+KWQMARJVwwIhjgzvUR8iUsujafj/ABrswvaHgH4vhEstYm0xsNq/iFTClWOoFS2RIxJJM+tULHD8Nb5db4M3ULWrg8jFblxg3GMANK7kq+w7ZwDXc8FwXhWkt6i2hAoYgBiFECdIAmABgZisV+DLcTec2LZd7T2kZn1W7qW3uwLixqS5q0yRI0kZMEBqdv8A0WFIucFeXwEa5FubdsySNKlgsByAOrbxXK+2PEcQtweBIUWblxyAuRaJLqWbcaSvlXMxvNdBzvgNXD6Qqz4ejSJGmVj+XuAQ2mDGwxVHlXsvbtcPbRwHfwtF8y5DOR/MUyfMM6ZjYQaLvbFwaxGfn699vSouYcUyWQ+kQWBSTCgx5Wb1DSY393Y7OuAqoCqW2ABaTBOZLTMDPU4rF47g7mh0t8IsMygsly2NQDqxJ1aSBA3P0qZqT4BNI6LkPGi7aLjYsYPRoAlvhM/T1qD2n5frsMeqecfIeYfQn8KPIEdAyeGyBXOnXoI0v5hp0M2FnT022rXuWtQI3mR23xvUpYlPZ5eBT6DAAkAyASAYIkAxMHIoTWzZhYYpjrNOmhSsCILFSK1BhQFVdiJJpU2aNSA6hSpUrHRmUqE0prQyHTSps0poAdSmmzSoEOmlNNmlNBVDhSoUQKVhiKgaRppoTCiSydz+NdD7KcbbtNcZzHlUDysTE+f3QTEhTO36c9bECuj9jX/msO6YjoAQTNY+Tk7PGtHQ8s5rZucRCXUYuHYKMMYWymQYMjS+O3oK3VxVXh+EQPrCKGIgsFAYiZgkZOc5q4TUNlpUGa5rlYY8SSZ0gXgvaRcIP4FTPcntWvzDgXuadN17YEzoOkmYzMHaDj16VlWfZ/iLdwsnEgqX1FHtAyTaKEFkZZloeY3UYO9NV2J30aHMVOjHRlJO8AGSY67dxTPNmQADpKEGSytbQknAzr1jrgAzmq3MhxWlgq2XlWGmbltsgjykkrOdz+FS8Cxayko1uBGhoDLpMAYxGJEdIrRGbHTUlrcVFpipF39KsglsyDj++fjWjZSaoWTB7Y/8fnFaVkGP2f2azki4nnntTwHhcU+CBcPiLOZ1ZeD6PqrKrt/bvhtXDo+5tuNh9lxBJ9JC1w4NO9GUlTHUKVKkAqaRTpoTRYUCnUKVOxUGlSmlSGZQNKabThWhmGlQpCgQaVCkaACKINNpChlIk1UtVNNCkOx9Ap3NNpGgYr14jbp0ro/Y+8PE3A1KsAwJzMSdj+dctxHun4Gum9k/8xvRZHodabVHk4Rr4nbPQbTbRkEfL61MBmok2HwqZf3+NZG4QKbcp4pr7GmhMrsJB/pmoDttUgPl/wBgPzgUy5WiM2QNvTUbO9OFBt60Rmx6TP8AatHhbmc/h896oR+Zq1YGT8f6UnwNFnjeHF209toh1ZSYnTIwYPUGCPhXlV+w1t2RveRip+IMYnpXrA3/AH2rgvbdAOKEACbSEwNzLiT3MAD5Cs0Oa9mEKVAUaRmKlSpUAKlSoGgBUqVKmB//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36870" name="AutoShape 6" descr="data:image/jpg;base64,/9j/4AAQSkZJRgABAQAAAQABAAD/2wCEAAkGBhQSEBQUEhQVFBQUFBQXFBQWFRUUFBQUFRQVFRUWFBcYHCYeFxkjGRQXIC8gIycpLCwsFh4xNTAqNiYrLCkBCQoKDgwOGg8PGiwcHyQsKSwsLCwpLCwsLCosLCwpKSwsLCwsLCkpLCksLCwsKSwsKSwsLCkpKSksLCkpLCwsLP/AABEIALoBDwMBIgACEQEDEQH/xAAbAAABBQEBAAAAAAAAAAAAAAABAAIDBAUGB//EAD8QAAIBAwIEAwUGBAQFBQAAAAECEQADIRIxBAVBURMiYQYycYGRQlKhscHwFCPR8RUzYoIHFnKS4UNTY6LS/8QAGQEAAwEBAQAAAAAAAAAAAAAAAAECAwQF/8QAJBEAAgICAgICAgMAAAAAAAAAAAECERIhMVEDQRNhInEygaH/2gAMAwEAAhEDEQA/APO+Dsk2fEY480ah5SVMjzHfMj6/ObheW+NdAOtcE69pIJAGRJyDkfTrXZWeSxb0ajpEwIUx8JFCzyYq2oOZiOnX+9ZUyDlb/K2ZQR0d0hjAOkwJjJJIMAT1MjFDl/BPq8s6NJKrmZkjSZG+2Sdu9dieSyILt7xb5nepLPJVXqfrUOEqpIKMPlvCiSbhcR0gGemDE+tXV4OyCSS5zicQDiPWtW3ytQc5/fpUq8Cg2UUo+OfSA4rmfs/YnxLfiAySyldQMgxpAgjzR12J7VPwPINcFlXyg6ctq2G+pCDknft611x4YdhUqIBWuD9iOJ/5dJfIEQwgCNziSN4EdO9bnKvZxESCW+Rj64rZ0Cng1WCfOwZn/wCDp/q/7jUg5Rb/ANX/AHNVzVR1UfHDpCKD8mtHo3ydx+Rpw5Nb+6dvvN/WrwNFjAJ9P7UfHDoDOt8mtg6gueh1N8oz61W54twIqLJViNWbhEKQYIAO5PXt9NorAjsKguczthdWtSCJBDCGET5Y3xJx2pShGtlxy4RmXrdy1dDW4i2JIjysZbpnAFbFviHZ2Zjm4sMB/qAVo+QA+QqVOJ4N7ZDOXc4ZV8w21QumdSkZkTg/ZmqfEkAoyeJcGokwDpVCpXUTgYLAgE5iekhxcdluMjj/AGs4YWrguBgC+DILEY+yNto603lHFIqu90j+UA3iLqJAcsowN9tvX41qc/v2bsK8EyMFs7dtJ/SoeWcltXLbaCYYBWUnUraTqEjqJeuduLlolKpbNK5eEkFrjElRpW2XBDacqk9mkkDtXI82e495tSO2WAGnAUYAETBAA+P1rs7fJGYqisCWZFh8qROzQJMDapTw7EjzM04A3jUN/lP961rsTPPrXDXbZBtIzGNWqAW2nUZG8HpH4zWzx/s/cayL14fzJeQp1uujQALijBlZKle2dxHU8RwDSVMjAzAIIMiJ26Hbv8KsrwR8PWSJZ3WYIIKLbPwIi4NhQok0cnybk93Q5VdEoIBBA1EiZCuMgE9OvpFc8L11S4nFssCQBpABAywxgwDk7x2r0u1bIBzVK5wjndzAMgdvMGEfNQflSfjVBR59d5uWad4glgxYdJOCdvU/Sof8Rnc/Ub9Mncj4+u1eg3eUFvttldJ6SpgEGNxAFVj7LpmeszgZnelguhUcKnLLl0nQpIOrSVXB0kAgRieuCdxUChj5ACTPpIYHMds9PSvSbfDtaUKnugQBsB9KrrwLay/2jOcdSx/Nj9apjo4hwyhWLAeVcdSdhJ2An9KH8eUEGSwggjA83/SYbfBPfpXoXD8mQgkqJPvYGdz+ZqvxXshYYf5YB7iV/KkoWtoKOI5bdd3KSSWBEYySNoNaXGckuIPdLzO5Udd/T4etdHyz2eFl9S4xEySYnaT0ree0CKajf0OhClTQDSg/s1qA+aM0zPb8aMntRYDtVHVTNR7UtZ7H8KLEOmlNN1Ht+VLWfummA6aINNLH7p/D+tAufut9B/WgKJJFEEVRvWHb7Tj/AKTp+sf0NSW7TBY1PPSfMR8yuam3dUVj9l0fCg7CQO5/LP6Vjca6oQblzQx90u+gnTE6QzAHcfWrI43WU0+b1BHmLAqFBURnJx1UUs+x/H0WeZcV4dstMREmCdOd4HbFZfLOTW3Xw/Gi0GuBVXSQRcJ8qagcAudpnEzUPNOZDULYdA7RvdZXQhz5lnDEMoxIk0fZu3x18hlPDeCjWdbC4CSpnbQuoyAZ1b1j5M200tHX4F4VFqbp/o219nrS3w3jXPG0qVOpFcW7araJACxEBRMYzESa8ze5cS6jrxguK10Hw1PEBgC2qPPbVciRgx8q9b5vycG48m2/8ooSB4yQXDqWCkEwyny4Nchyj2Y4cMl2L3FW7qg2bTJL6kUa/LK65OojIAAyWJmtU1wzBpnLcchJ/mahEgAodPlPlBYMTuYmcDJJqzy3mwRgFZewKgqTuczuMGuh5t7Fu9s6JVnZQTxNu5bdRLHyKXYaSXVd5JjHWuP4nl4sGLk6kYzEhGKyDo1KvlHcDMVhOK4Mq3Z2XMvaM22t6DBYghjggjSwIBnVk7dp7Z0F5qoKDx0DESYsAhGB8smc5Gdorz/iOMd38zMQk6FMlUmNWgEnSSwkxUl61cIF8M5aWDoVcERjUDsQI+OM+q22VFv0euXOUX2AfxbbYJE2BknI8wMwfnvtVJeBuIku6kFsqqEeYrvJY9FAiOg7VFy32ttpw622F0HGG84AhhgyJ2GB32rO5jzxLllUtlxcDq4lHT3VK+YkRuRj09Kak0buOSNOmxVfg+M1qJw0CR8t5AirMV0XZzNUCKUUYpRTERMlDw6kIoRSASrTjQAo0wABRoUqLAy/8Qu/+2fjpP6GiOY3Z/y8Z2Dz8xFX5NLVWeP2bZfRkcR7RsrR4R+JOnp2KD86Fn2lLY8NiewAY/8A1OPnWwwnpUNzhVPT6RRT7FkuitxdrifAZ7jWrKy2dTC5pYxbVY2cEgbnVHyOHZe4wBa9dDYkQ7jbadU/OBmum4jh1f3gCRsSBI+Hb5VVHLB3pzbf8RQ1/LZjhbwYRduESJy4xIkaWERW3y/jCAdQnrJYz+AMfhQHLh6fQfvpVn+ESAGUETgESATjaoSkW5RrgY/O7Qw1y2D2LtMZz7nepF5qhGGQ/BzH1Kj8qaOW25kKB/04+sVOeETqq/QVVS7JuHRV5nzgW01W9FxtQGkXVkjMnrt2rN/5hvFGdUtjQV1qziQrTDSBH2SPmPle5jyS2yylsF5x6AmWIBMDbtWPc5O9slhC6gvl1Lpb3oGr3QRO28E96MqdMeKatFXivaFngXPBPYafEGY/UVc4Hkt90t37I4a3ksraXtspRjBaGGZEgj8KyP4U6LYDHUjLqT7Q0oQ0H3dXQdM9q1OC4VmSRdv2zJkB0TbrAABwNz6yQKmT9lJbozr/ADO4vEFXV7pRpJQeJbJgOFtFQYz5QAIX0qvdS7xN19KlPEKBUFu35rhBtop8QwGCoSSCBAO1dRalVKrevOBpLA3lII1r5YJ1KDhSMYffJrC9ouZI197FpFRRAUqi2gX1O2ggKN7ehQWz5T941am5KiJRUdnV+xPs9csJrvoRfyB5lZVUBAICkqGkPkQYcjasj2vmz4PD2iyCxbDJp6eLcKFm8m2oAYP2vXHMnhukjoPfTbcnPr+dV+OswpYHIaQQUxBWDAHr+FQk8rstyWNUanA+2V3hrjrJvAnT/MgkBWcExG+V3MSvY40LnLH47+Gdx4XiwqywjQUuPFoDUQoZCMJgOoMYnM5fy+zdNwXC1viATqQ+ZNMNqKqGBOSGGcADcZp3CcrucOwcFX0GUm41vzRgiFldh9rpvTlVkxTaKnLOE8PzMl1gSdFy2NfuuQ5wR26x0PWu35clu5ZV01FXEgsTqjbMbbd6521yxjZAOsCMqW8sxuunHqNq0uA4S6iQuxJ32nPr8PpWUqZSjXs2k4RANjPfUaA4Re361TQcTBmJ7aiB+Zqxw6XpltHWRrPoZEL60RjsH+y0ARAG1GfWnQfT5E/0o6f3NdFPsxGSaWqpNHxpaPjRsRHQzUmigbfrRsY3NGaPh0tHw/GnsVAzSzR0Uivp+IoAbNKmlaWigodSoaaMUAGKEUIpUAGlNAmlNIBau1LxKVCkByHOOU3jfuOlzSGeQouXF6AH3RG4JqbgeAugDUykwZYySTnJZhJ3710zJQFsdqjfZSZiJwUadons2cR979K0LHBHRvEzKsAVO+47bH5VOLPlUdon1ihzO6Vsvp30tGC24I2FCV8seXRisj2OJ1G2b4NpxpCO8KCCMBZ1TCwceaTMVlcxta+KN7wbtq2x1sLqaCxEMoTET4hAEEzqzgkVKnHXcHwVOfs8KhH1FuqfEcxuPqDaFFvSYW2llmuMDo1CFLQPNnaKcFTDySuJVW51LLP2oNvPqudxn/xNB+o1Wz3zbz6jzehkev0CLiM528w6f78daLNv643H/wC6skk4O7FxNZDG3JtupBJCg6kbJldOx6RFdJy7hWZUYhnVjM6TkESJKqJgz1rlBdIcgRJt3ATgkDSJjzbmI+ZrW4DirgtKPCtMBsTYssxHWWZSTn1/pUzVjhy0dLYtFEAZSAIGQR8K0eHworjP424DK2UB6Rw9sR9E7V1tsfhULQ2ui7FFVqIOaIY1paIJYpVHrpeJTsRLSiovEpeJTsCSKVRa6WuiwJZpVFro66LGPpRTZo6qYiGaU+tRaqWukFk3zpSO9Q66broCyxIpYqDxKWo0BZOQKWoVBJpEmgLLFKq1EUgLGn1FNK1Af3mgBRQyR/jHy6fOuZfn10kgJbbcb3M7j7L/AIetdGBWVc5axJ+J6VnLXCsqLMo87ZBLWrRBIwxuQIBYxL9q5xb4ZmZlUkmdJe5E5JPvT16+vc12f+FmIx9KoPw5B0kA/L9KjNx9FaZhPzBB/wCmmBsGu4HXOvsP3vUI5qsAeCDH+p8nufNXRty7/SPoP6UP8PH3B9Kfy/QUct/HTc1eED106rme4kHb952rdse0ZVVHgKAABGq929HFW24KPsjtsKtpykkAwPmBSfky1QJV7KNr2mBImwJJAjXeESY3LHpXW2yIHmn17/SsReUsI8i774rcSzHamlfCoUmTi8PSnC4PSoggo+GK0SZFkur4UDFRm2Kbpp0BLIpE1DpFHTRQiUfvNH51BpoxRQyaf3NI/KoaWkdqdCJAfhR/e9RaR2o6RRQyuz0JoUppkjtRoSaANGaADqpBjS1UZpDDJogGm6qOugB00aZ4lAvQBJNIvUJuUCaYiQv8KGuo6IFFAPDVUucNNwHFaHCcI9z3VkbTsPqa2V9mV0yzvrge6FiRBIAIMzEbTnvUSoqKbObsOroHXKmYaMGMEZAyO1HR+8V0ns5wVtbbAIpKvpdmQS7BEYMpJMrpcR6GtkuB2+WKnK/RphXs89vcODHx/e1Tpb/eK7S7w1tveRW+IE/XeqHEchQmVLJ6DI+hz+NNEuJzrKP3/enBa07vIXEwwPxGn9SKzSh/SnZNB0UqAU96Oj1osA0Sw7im+HSFunYBDUdYoeGKMUADxKWujFGmA3xKE0+lQAyT2pwmjQoAqTQ1UJpGmQOp0VCXiqfG89S0PMGLdFiCfWTiMbiaTdFKNmlFOrIse01lhJbSeqkMYPxAgirKc3tnIaRvONvzpZIrBl2lNQW+MVgSssF94gEhd/eI22NEcSp2M/ChST0NwklbRKaaaYXpTTMx00JoTSmmIdNAtTZprGhAbHssQBdIIJNwahORFtAJxjGe0R1muicsfdfT8FU/mDWX7N8IBYVpnxCXj7IBOkRBiYUSd532rVfHb+lRyzaqIuX2Bat6AJgkztJJJOOgz+FSNf8ASKx/ZzmT8QLviKyFbrBRIA8NpNtSVOXVYDZ3PcEDV/gl7T82MfjUl7Hap6kfCorqMNn67MFI/Q1bscKOkCnXuDnZlgxuJn4GcfSldDqymFcjIHxBrG5lw5V56MPx6/pXTLajE1R5nwRZZ3K5+I6/v0ptiSTOcVwZ9DB/P9aJplw5kHbcSJj4TjNLVTTszlGh00qbNKaZI6aU02aU0AOmlNMmjNADpoTTZozTsAzSmm0posClqqtxXMUt+80TtvmInYeoovcyACBPcgYG++/TA7065yrUupkUoRPiE2iAMCTqWMRuGnOQIiplKi4eO9soNzpGwGXJwfOMHAJxAOZiYkDNVbXC8OxObZZsksWMCDLOVOw8v3fjtVm5yi0xOCAIAKLbYGIBkKzGcjJAjrNUX5KjFh4j6B5oghQZ7Dc5jEn51jd+zpWvRNc5dabCqh1EQFa2TJntc1BZEREYg1dvPcChfEuJpC51aWgjGq4TqdcDysSOgGIGRc9mbYjVcUqRODJg52W1OoZHeRkxU1jltlfIl0MSfdlVfInAcIxM/ZBzGetH9jvtE3+FqxB1usSVthyBpEHyg4BEjK9wdyK0eAtkIoYloEST0qry7lPhOWkQRsPiDn99a0ZrWEfbOfyeS9IfSmmzSmtTAfNKmzSmkA6mPRmmOs0wOs9kuTNY4aDJFx2uqNWoBbullC/dEZjuxo8x49l4i3bEaSjteOl2KKfLaaRgAuHmZwp23qP/AIdcC6cPdDljb8X+RqHuppGoKeq659AQfWsb/iKH8QLZ0lnFkBZSS5uMtpTqBA8z6s4MTiKwyps6FFNG1zFvCTh0tsLALcJZykLl9V4gHVlzcbP4jLVke1PG3VPDuoUKt4FFdWm5e8K54exEL5vdI1EkGAImUi4vD8MGtWy68YVdGa5CtbunwnfUdXm8EACdMOkCFCjH4fn9m7x3iuySL9u2l0l0GlJ8O5ctY0glhBnq2wArWKctIWlydFyTmjMLlxtWm65e2pYsLSKltAmcCWDtgQcmKu2OMvOlwWV8627jDXrKhgPLLsAD5iuMb/E1w3LPbWLHEXAolXsLZTQdJUsyx5SGk6HInAx3it/nvMjZ8C8jaFY3Z8pMqE9wgRnJ3n3fWlLnQlaWzpeG43SFS86eIEt6zIALFASVB7tq2xVzxVIk6Y6HUCD8Kw/8NuvdS5ZuHw1sk3VLli10WrelTMsWkXJ7EQa0rXL1OcnfB2n1Heo9FJnNX18O6VJETKMBMgnHU7bfI1W0xKRA+yfQ9o7bfStn2l5cVVXXYHS0AYDHDfXH+6udt3SW3EDqAck7ydowN+3SoUqLq0HgQUYW2MwuCSdRAMCc5Pc/CrPi5j8c02/ZDZ6gGCDG/wDYVn3HUe8QAJho7xsYwDn85qraFSaNQGjVbhrwYSMicERBHcQfl8qsA1Zg1QaVCaU0BQqVKhQAZoUqFAHK3uLtGSzK2oiSYAIxj7XYbdp6mbNrniDQQ1wliA5OrDFQqnUYJ3OwY+g6XuW8NaUlTaILBgx6gyBpa4kvkSdQJmTJ6hvEcPYCNcQqsnQ4BxbJg6ikTH/yaVnMiaxbs7Kor8TxPhEk2b9xj5muPcADzHmUlQ4ADBdR1e9MDFC9oa4SLt2MFAdBKjTOnyCGI2I6x1mmfwGj3WYAAHUDchQswBKiFGR8O8xU9zlzloAIYj7ElhmGnTJjyq2JHmJnJoGuxiBILfzDBy0OrB2aDBT3iSBnPX5sZI8ygsSF8uucxvlQQYPb6RUyHQSCSSpIOXBQ4BBOoQT93r5d6js3HLkliIJxII0n3YAO5GdR3kYEUkrYN0rLonrvRpgpwrqPPY6lNNoipAdSmhNKaYBmor7GMRM9SAM4yTgfE4p5NaHszbV+MtqwDCHaD3VGIIHWDFDerHFW0dBy/iL+o8NaTSgt2ltuQwa3d1ObrXG1srBAgIVcMXt7qxIi9sGNk27txluqjK6qyrbCnxrKSXE5BdWyPszsDNTlHtQx51xPCaBpUMQ4Jny27RgrG+O/y3nb53y7xLgDAvbuW7iPb1vJ1acr5v5aiFMgCCBM1lCOUkjolLGNlf2i4cXbllLKm4bLW1xAQ3AHcsDESF7HzF4gxK8ZzfgfCu2uKbhFtWW4Nb7cORHmQsxUsqqurSUJ1KYB22rvOF4c22v6j/Dr4r3FvOy6F0rbwoOFUaWIkgbx1rDPO7fF8QbyX1FjR4YUnUXgtaNwWG6MHYAaRIO287RX5OJlKVRs4HlXJR4ZvXrehLPhakQtq1tr8MkMx0lngZ90sIgGu0v8jDeGDchhqUWPEWDqDMFUMpGsWmkiOsyNzo8XyRrwuNYuBVv+EzWrlsBW8MjzBgNSltAM6T0xFa93kiXJZgSbba7b6gulriPbuHbPlUNHdQRFZy/GWjTLKNsq8rum3bVPEXXduTvGu2bdxzIkEmRc0nEhJgwY0rKkday+C5UVvamuM4VQEBS2pCxcEMVUSALuIjrMjFXuY80t2FJYgPpJRPtORsAO2qBMjfeiUq5BRvgsc04DxbTIcSN98jI/ECvPmRg2lp1Aw04Ig7EgZ+td1yPmT3LVpeIheJNpXuIFhQSSIEEiRic+tYPtNy/w72sLAu5MffGD9RH0NYqmacIzGNUOJ4cKJJJUEFR90YwPQHPzqdrh6ClpmtJdEx7El75+v/knNSpdBqMJ3g0ZjYAU4pomTTJpo1ClyakmmZsdNChNKkAaVChRYHAWOY31AnU3X/MZWXp5XUhvgDIwMVe4rnV4or2yyuTDrcUOpgbBxllmYUj54rVTglA2FS+CKnFl/KzH4bmdy4S1ywpYY/knwNS4w0AzOR/uq5ePiEE2QRIPh3NLBZEEK0E75lsmOk4vKgFGKeAvmZSs2HKgEv5SYLMHIGqYEghR20gfDrVpOHAz16ncn4k1KKVUlRDm2ECjTaNUQOmlNMmlNIB80ppk0ppgFjWr7Jlv4kFdIbQ+nXqg+nliNjnO21ZBM471t+yikcQsR9sT6aZO0wajyukbeFWy5yvgBa5uzm1aW7ctXbrXFvMxPi+EmkI4mdVlyNhFxowtaHtBzxVgxctXbclS66dSmA+hgxDGFBEYxNZy8AV5jdcgweJstqgeUFeHBAYeYHSVx6iuou+zqsysbl/yOHC+KWQMARJVwwIhjgzvUR8iUsujafj/ABrswvaHgH4vhEstYm0xsNq/iFTClWOoFS2RIxJJM+tULHD8Nb5db4M3ULWrg8jFblxg3GMANK7kq+w7ZwDXc8FwXhWkt6i2hAoYgBiFECdIAmABgZisV+DLcTec2LZd7T2kZn1W7qW3uwLixqS5q0yRI0kZMEBqdv8A0WFIucFeXwEa5FubdsySNKlgsByAOrbxXK+2PEcQtweBIUWblxyAuRaJLqWbcaSvlXMxvNdBzvgNXD6Qqz4ejSJGmVj+XuAQ2mDGwxVHlXsvbtcPbRwHfwtF8y5DOR/MUyfMM6ZjYQaLvbFwaxGfn699vSouYcUyWQ+kQWBSTCgx5Wb1DSY393Y7OuAqoCqW2ABaTBOZLTMDPU4rF47g7mh0t8IsMygsly2NQDqxJ1aSBA3P0qZqT4BNI6LkPGi7aLjYsYPRoAlvhM/T1qD2n5frsMeqecfIeYfQn8KPIEdAyeGyBXOnXoI0v5hp0M2FnT022rXuWtQI3mR23xvUpYlPZ5eBT6DAAkAyASAYIkAxMHIoTWzZhYYpjrNOmhSsCILFSK1BhQFVdiJJpU2aNSA6hSpUrHRmUqE0prQyHTSps0poAdSmmzSoEOmlNNmlNBVDhSoUQKVhiKgaRppoTCiSydz+NdD7KcbbtNcZzHlUDysTE+f3QTEhTO36c9bECuj9jX/msO6YjoAQTNY+Tk7PGtHQ8s5rZucRCXUYuHYKMMYWymQYMjS+O3oK3VxVXh+EQPrCKGIgsFAYiZgkZOc5q4TUNlpUGa5rlYY8SSZ0gXgvaRcIP4FTPcntWvzDgXuadN17YEzoOkmYzMHaDj16VlWfZ/iLdwsnEgqX1FHtAyTaKEFkZZloeY3UYO9NV2J30aHMVOjHRlJO8AGSY67dxTPNmQADpKEGSytbQknAzr1jrgAzmq3MhxWlgq2XlWGmbltsgjykkrOdz+FS8Cxayko1uBGhoDLpMAYxGJEdIrRGbHTUlrcVFpipF39KsglsyDj++fjWjZSaoWTB7Y/8fnFaVkGP2f2azki4nnntTwHhcU+CBcPiLOZ1ZeD6PqrKrt/bvhtXDo+5tuNh9lxBJ9JC1w4NO9GUlTHUKVKkAqaRTpoTRYUCnUKVOxUGlSmlSGZQNKabThWhmGlQpCgQaVCkaACKINNpChlIk1UtVNNCkOx9Ap3NNpGgYr14jbp0ro/Y+8PE3A1KsAwJzMSdj+dctxHun4Gum9k/8xvRZHodabVHk4Rr4nbPQbTbRkEfL61MBmok2HwqZf3+NZG4QKbcp4pr7GmhMrsJB/pmoDttUgPl/wBgPzgUy5WiM2QNvTUbO9OFBt60Rmx6TP8AatHhbmc/h896oR+Zq1YGT8f6UnwNFnjeHF209toh1ZSYnTIwYPUGCPhXlV+w1t2RveRip+IMYnpXrA3/AH2rgvbdAOKEACbSEwNzLiT3MAD5Cs0Oa9mEKVAUaRmKlSpUAKlSoGgBUqVKmB//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36872" name="AutoShape 8" descr="data:image/jpg;base64,/9j/4AAQSkZJRgABAQAAAQABAAD/2wCEAAkGBhQSEBQUEhQVFBQUFBQXFBQWFRUUFBQUFRQVFRUWFBcYHCYeFxkjGRQXIC8gIycpLCwsFh4xNTAqNiYrLCkBCQoKDgwOGg8PGiwcHyQsKSwsLCwpLCwsLCosLCwpKSwsLCwsLCkpLCksLCwsKSwsKSwsLCkpKSksLCkpLCwsLP/AABEIALoBDwMBIgACEQEDEQH/xAAbAAABBQEBAAAAAAAAAAAAAAABAAIDBAUGB//EAD8QAAIBAwIEAwUGBAQFBQAAAAECEQADIRIxBAVBURMiYQYycYGRQlKhscHwFCPR8RUzYoIHFnKS4UNTY6LS/8QAGQEAAwEBAQAAAAAAAAAAAAAAAAECAwQF/8QAJBEAAgICAgICAgMAAAAAAAAAAAECERIhMVEDQRNhInEygaH/2gAMAwEAAhEDEQA/APO+Dsk2fEY480ah5SVMjzHfMj6/ObheW+NdAOtcE69pIJAGRJyDkfTrXZWeSxb0ajpEwIUx8JFCzyYq2oOZiOnX+9ZUyDlb/K2ZQR0d0hjAOkwJjJJIMAT1MjFDl/BPq8s6NJKrmZkjSZG+2Sdu9dieSyILt7xb5nepLPJVXqfrUOEqpIKMPlvCiSbhcR0gGemDE+tXV4OyCSS5zicQDiPWtW3ytQc5/fpUq8Cg2UUo+OfSA4rmfs/YnxLfiAySyldQMgxpAgjzR12J7VPwPINcFlXyg6ctq2G+pCDknft611x4YdhUqIBWuD9iOJ/5dJfIEQwgCNziSN4EdO9bnKvZxESCW+Rj64rZ0Cng1WCfOwZn/wCDp/q/7jUg5Rb/ANX/AHNVzVR1UfHDpCKD8mtHo3ydx+Rpw5Nb+6dvvN/WrwNFjAJ9P7UfHDoDOt8mtg6gueh1N8oz61W54twIqLJViNWbhEKQYIAO5PXt9NorAjsKguczthdWtSCJBDCGET5Y3xJx2pShGtlxy4RmXrdy1dDW4i2JIjysZbpnAFbFviHZ2Zjm4sMB/qAVo+QA+QqVOJ4N7ZDOXc4ZV8w21QumdSkZkTg/ZmqfEkAoyeJcGokwDpVCpXUTgYLAgE5iekhxcdluMjj/AGs4YWrguBgC+DILEY+yNto603lHFIqu90j+UA3iLqJAcsowN9tvX41qc/v2bsK8EyMFs7dtJ/SoeWcltXLbaCYYBWUnUraTqEjqJeuduLlolKpbNK5eEkFrjElRpW2XBDacqk9mkkDtXI82e495tSO2WAGnAUYAETBAA+P1rs7fJGYqisCWZFh8qROzQJMDapTw7EjzM04A3jUN/lP961rsTPPrXDXbZBtIzGNWqAW2nUZG8HpH4zWzx/s/cayL14fzJeQp1uujQALijBlZKle2dxHU8RwDSVMjAzAIIMiJ26Hbv8KsrwR8PWSJZ3WYIIKLbPwIi4NhQok0cnybk93Q5VdEoIBBA1EiZCuMgE9OvpFc8L11S4nFssCQBpABAywxgwDk7x2r0u1bIBzVK5wjndzAMgdvMGEfNQflSfjVBR59d5uWad4glgxYdJOCdvU/Sof8Rnc/Ub9Mncj4+u1eg3eUFvttldJ6SpgEGNxAFVj7LpmeszgZnelguhUcKnLLl0nQpIOrSVXB0kAgRieuCdxUChj5ACTPpIYHMds9PSvSbfDtaUKnugQBsB9KrrwLay/2jOcdSx/Nj9apjo4hwyhWLAeVcdSdhJ2An9KH8eUEGSwggjA83/SYbfBPfpXoXD8mQgkqJPvYGdz+ZqvxXshYYf5YB7iV/KkoWtoKOI5bdd3KSSWBEYySNoNaXGckuIPdLzO5Udd/T4etdHyz2eFl9S4xEySYnaT0ree0CKajf0OhClTQDSg/s1qA+aM0zPb8aMntRYDtVHVTNR7UtZ7H8KLEOmlNN1Ht+VLWfummA6aINNLH7p/D+tAufut9B/WgKJJFEEVRvWHb7Tj/AKTp+sf0NSW7TBY1PPSfMR8yuam3dUVj9l0fCg7CQO5/LP6Vjca6oQblzQx90u+gnTE6QzAHcfWrI43WU0+b1BHmLAqFBURnJx1UUs+x/H0WeZcV4dstMREmCdOd4HbFZfLOTW3Xw/Gi0GuBVXSQRcJ8qagcAudpnEzUPNOZDULYdA7RvdZXQhz5lnDEMoxIk0fZu3x18hlPDeCjWdbC4CSpnbQuoyAZ1b1j5M200tHX4F4VFqbp/o219nrS3w3jXPG0qVOpFcW7araJACxEBRMYzESa8ze5cS6jrxguK10Hw1PEBgC2qPPbVciRgx8q9b5vycG48m2/8ooSB4yQXDqWCkEwyny4Nchyj2Y4cMl2L3FW7qg2bTJL6kUa/LK65OojIAAyWJmtU1wzBpnLcchJ/mahEgAodPlPlBYMTuYmcDJJqzy3mwRgFZewKgqTuczuMGuh5t7Fu9s6JVnZQTxNu5bdRLHyKXYaSXVd5JjHWuP4nl4sGLk6kYzEhGKyDo1KvlHcDMVhOK4Mq3Z2XMvaM22t6DBYghjggjSwIBnVk7dp7Z0F5qoKDx0DESYsAhGB8smc5Gdorz/iOMd38zMQk6FMlUmNWgEnSSwkxUl61cIF8M5aWDoVcERjUDsQI+OM+q22VFv0euXOUX2AfxbbYJE2BknI8wMwfnvtVJeBuIku6kFsqqEeYrvJY9FAiOg7VFy32ttpw622F0HGG84AhhgyJ2GB32rO5jzxLllUtlxcDq4lHT3VK+YkRuRj09Kak0buOSNOmxVfg+M1qJw0CR8t5AirMV0XZzNUCKUUYpRTERMlDw6kIoRSASrTjQAo0wABRoUqLAy/8Qu/+2fjpP6GiOY3Z/y8Z2Dz8xFX5NLVWeP2bZfRkcR7RsrR4R+JOnp2KD86Fn2lLY8NiewAY/8A1OPnWwwnpUNzhVPT6RRT7FkuitxdrifAZ7jWrKy2dTC5pYxbVY2cEgbnVHyOHZe4wBa9dDYkQ7jbadU/OBmum4jh1f3gCRsSBI+Hb5VVHLB3pzbf8RQ1/LZjhbwYRduESJy4xIkaWERW3y/jCAdQnrJYz+AMfhQHLh6fQfvpVn+ESAGUETgESATjaoSkW5RrgY/O7Qw1y2D2LtMZz7nepF5qhGGQ/BzH1Kj8qaOW25kKB/04+sVOeETqq/QVVS7JuHRV5nzgW01W9FxtQGkXVkjMnrt2rN/5hvFGdUtjQV1qziQrTDSBH2SPmPle5jyS2yylsF5x6AmWIBMDbtWPc5O9slhC6gvl1Lpb3oGr3QRO28E96MqdMeKatFXivaFngXPBPYafEGY/UVc4Hkt90t37I4a3ksraXtspRjBaGGZEgj8KyP4U6LYDHUjLqT7Q0oQ0H3dXQdM9q1OC4VmSRdv2zJkB0TbrAABwNz6yQKmT9lJbozr/ADO4vEFXV7pRpJQeJbJgOFtFQYz5QAIX0qvdS7xN19KlPEKBUFu35rhBtop8QwGCoSSCBAO1dRalVKrevOBpLA3lII1r5YJ1KDhSMYffJrC9ouZI197FpFRRAUqi2gX1O2ggKN7ehQWz5T941am5KiJRUdnV+xPs9csJrvoRfyB5lZVUBAICkqGkPkQYcjasj2vmz4PD2iyCxbDJp6eLcKFm8m2oAYP2vXHMnhukjoPfTbcnPr+dV+OswpYHIaQQUxBWDAHr+FQk8rstyWNUanA+2V3hrjrJvAnT/MgkBWcExG+V3MSvY40LnLH47+Gdx4XiwqywjQUuPFoDUQoZCMJgOoMYnM5fy+zdNwXC1viATqQ+ZNMNqKqGBOSGGcADcZp3CcrucOwcFX0GUm41vzRgiFldh9rpvTlVkxTaKnLOE8PzMl1gSdFy2NfuuQ5wR26x0PWu35clu5ZV01FXEgsTqjbMbbd6521yxjZAOsCMqW8sxuunHqNq0uA4S6iQuxJ32nPr8PpWUqZSjXs2k4RANjPfUaA4Re361TQcTBmJ7aiB+Zqxw6XpltHWRrPoZEL60RjsH+y0ARAG1GfWnQfT5E/0o6f3NdFPsxGSaWqpNHxpaPjRsRHQzUmigbfrRsY3NGaPh0tHw/GnsVAzSzR0Uivp+IoAbNKmlaWigodSoaaMUAGKEUIpUAGlNAmlNIBau1LxKVCkByHOOU3jfuOlzSGeQouXF6AH3RG4JqbgeAugDUykwZYySTnJZhJ3710zJQFsdqjfZSZiJwUadons2cR979K0LHBHRvEzKsAVO+47bH5VOLPlUdon1ihzO6Vsvp30tGC24I2FCV8seXRisj2OJ1G2b4NpxpCO8KCCMBZ1TCwceaTMVlcxta+KN7wbtq2x1sLqaCxEMoTET4hAEEzqzgkVKnHXcHwVOfs8KhH1FuqfEcxuPqDaFFvSYW2llmuMDo1CFLQPNnaKcFTDySuJVW51LLP2oNvPqudxn/xNB+o1Wz3zbz6jzehkev0CLiM528w6f78daLNv643H/wC6skk4O7FxNZDG3JtupBJCg6kbJldOx6RFdJy7hWZUYhnVjM6TkESJKqJgz1rlBdIcgRJt3ATgkDSJjzbmI+ZrW4DirgtKPCtMBsTYssxHWWZSTn1/pUzVjhy0dLYtFEAZSAIGQR8K0eHworjP424DK2UB6Rw9sR9E7V1tsfhULQ2ui7FFVqIOaIY1paIJYpVHrpeJTsRLSiovEpeJTsCSKVRa6WuiwJZpVFro66LGPpRTZo6qYiGaU+tRaqWukFk3zpSO9Q66broCyxIpYqDxKWo0BZOQKWoVBJpEmgLLFKq1EUgLGn1FNK1Af3mgBRQyR/jHy6fOuZfn10kgJbbcb3M7j7L/AIetdGBWVc5axJ+J6VnLXCsqLMo87ZBLWrRBIwxuQIBYxL9q5xb4ZmZlUkmdJe5E5JPvT16+vc12f+FmIx9KoPw5B0kA/L9KjNx9FaZhPzBB/wCmmBsGu4HXOvsP3vUI5qsAeCDH+p8nufNXRty7/SPoP6UP8PH3B9Kfy/QUct/HTc1eED106rme4kHb952rdse0ZVVHgKAABGq929HFW24KPsjtsKtpykkAwPmBSfky1QJV7KNr2mBImwJJAjXeESY3LHpXW2yIHmn17/SsReUsI8i774rcSzHamlfCoUmTi8PSnC4PSoggo+GK0SZFkur4UDFRm2Kbpp0BLIpE1DpFHTRQiUfvNH51BpoxRQyaf3NI/KoaWkdqdCJAfhR/e9RaR2o6RRQyuz0JoUppkjtRoSaANGaADqpBjS1UZpDDJogGm6qOugB00aZ4lAvQBJNIvUJuUCaYiQv8KGuo6IFFAPDVUucNNwHFaHCcI9z3VkbTsPqa2V9mV0yzvrge6FiRBIAIMzEbTnvUSoqKbObsOroHXKmYaMGMEZAyO1HR+8V0ns5wVtbbAIpKvpdmQS7BEYMpJMrpcR6GtkuB2+WKnK/RphXs89vcODHx/e1Tpb/eK7S7w1tveRW+IE/XeqHEchQmVLJ6DI+hz+NNEuJzrKP3/enBa07vIXEwwPxGn9SKzSh/SnZNB0UqAU96Oj1osA0Sw7im+HSFunYBDUdYoeGKMUADxKWujFGmA3xKE0+lQAyT2pwmjQoAqTQ1UJpGmQOp0VCXiqfG89S0PMGLdFiCfWTiMbiaTdFKNmlFOrIse01lhJbSeqkMYPxAgirKc3tnIaRvONvzpZIrBl2lNQW+MVgSssF94gEhd/eI22NEcSp2M/ChST0NwklbRKaaaYXpTTMx00JoTSmmIdNAtTZprGhAbHssQBdIIJNwahORFtAJxjGe0R1muicsfdfT8FU/mDWX7N8IBYVpnxCXj7IBOkRBiYUSd532rVfHb+lRyzaqIuX2Bat6AJgkztJJJOOgz+FSNf8ASKx/ZzmT8QLviKyFbrBRIA8NpNtSVOXVYDZ3PcEDV/gl7T82MfjUl7Hap6kfCorqMNn67MFI/Q1bscKOkCnXuDnZlgxuJn4GcfSldDqymFcjIHxBrG5lw5V56MPx6/pXTLajE1R5nwRZZ3K5+I6/v0ptiSTOcVwZ9DB/P9aJplw5kHbcSJj4TjNLVTTszlGh00qbNKaZI6aU02aU0AOmlNMmjNADpoTTZozTsAzSmm0posClqqtxXMUt+80TtvmInYeoovcyACBPcgYG++/TA7065yrUupkUoRPiE2iAMCTqWMRuGnOQIiplKi4eO9soNzpGwGXJwfOMHAJxAOZiYkDNVbXC8OxObZZsksWMCDLOVOw8v3fjtVm5yi0xOCAIAKLbYGIBkKzGcjJAjrNUX5KjFh4j6B5oghQZ7Dc5jEn51jd+zpWvRNc5dabCqh1EQFa2TJntc1BZEREYg1dvPcChfEuJpC51aWgjGq4TqdcDysSOgGIGRc9mbYjVcUqRODJg52W1OoZHeRkxU1jltlfIl0MSfdlVfInAcIxM/ZBzGetH9jvtE3+FqxB1usSVthyBpEHyg4BEjK9wdyK0eAtkIoYloEST0qry7lPhOWkQRsPiDn99a0ZrWEfbOfyeS9IfSmmzSmtTAfNKmzSmkA6mPRmmOs0wOs9kuTNY4aDJFx2uqNWoBbullC/dEZjuxo8x49l4i3bEaSjteOl2KKfLaaRgAuHmZwp23qP/AIdcC6cPdDljb8X+RqHuppGoKeq659AQfWsb/iKH8QLZ0lnFkBZSS5uMtpTqBA8z6s4MTiKwyps6FFNG1zFvCTh0tsLALcJZykLl9V4gHVlzcbP4jLVke1PG3VPDuoUKt4FFdWm5e8K54exEL5vdI1EkGAImUi4vD8MGtWy68YVdGa5CtbunwnfUdXm8EACdMOkCFCjH4fn9m7x3iuySL9u2l0l0GlJ8O5ctY0glhBnq2wArWKctIWlydFyTmjMLlxtWm65e2pYsLSKltAmcCWDtgQcmKu2OMvOlwWV8627jDXrKhgPLLsAD5iuMb/E1w3LPbWLHEXAolXsLZTQdJUsyx5SGk6HInAx3it/nvMjZ8C8jaFY3Z8pMqE9wgRnJ3n3fWlLnQlaWzpeG43SFS86eIEt6zIALFASVB7tq2xVzxVIk6Y6HUCD8Kw/8NuvdS5ZuHw1sk3VLli10WrelTMsWkXJ7EQa0rXL1OcnfB2n1Heo9FJnNX18O6VJETKMBMgnHU7bfI1W0xKRA+yfQ9o7bfStn2l5cVVXXYHS0AYDHDfXH+6udt3SW3EDqAck7ydowN+3SoUqLq0HgQUYW2MwuCSdRAMCc5Pc/CrPi5j8c02/ZDZ6gGCDG/wDYVn3HUe8QAJho7xsYwDn85qraFSaNQGjVbhrwYSMicERBHcQfl8qsA1Zg1QaVCaU0BQqVKhQAZoUqFAHK3uLtGSzK2oiSYAIxj7XYbdp6mbNrniDQQ1wliA5OrDFQqnUYJ3OwY+g6XuW8NaUlTaILBgx6gyBpa4kvkSdQJmTJ6hvEcPYCNcQqsnQ4BxbJg6ikTH/yaVnMiaxbs7Kor8TxPhEk2b9xj5muPcADzHmUlQ4ADBdR1e9MDFC9oa4SLt2MFAdBKjTOnyCGI2I6x1mmfwGj3WYAAHUDchQswBKiFGR8O8xU9zlzloAIYj7ElhmGnTJjyq2JHmJnJoGuxiBILfzDBy0OrB2aDBT3iSBnPX5sZI8ygsSF8uucxvlQQYPb6RUyHQSCSSpIOXBQ4BBOoQT93r5d6js3HLkliIJxII0n3YAO5GdR3kYEUkrYN0rLonrvRpgpwrqPPY6lNNoipAdSmhNKaYBmor7GMRM9SAM4yTgfE4p5NaHszbV+MtqwDCHaD3VGIIHWDFDerHFW0dBy/iL+o8NaTSgt2ltuQwa3d1ObrXG1srBAgIVcMXt7qxIi9sGNk27txluqjK6qyrbCnxrKSXE5BdWyPszsDNTlHtQx51xPCaBpUMQ4Jny27RgrG+O/y3nb53y7xLgDAvbuW7iPb1vJ1acr5v5aiFMgCCBM1lCOUkjolLGNlf2i4cXbllLKm4bLW1xAQ3AHcsDESF7HzF4gxK8ZzfgfCu2uKbhFtWW4Nb7cORHmQsxUsqqurSUJ1KYB22rvOF4c22v6j/Dr4r3FvOy6F0rbwoOFUaWIkgbx1rDPO7fF8QbyX1FjR4YUnUXgtaNwWG6MHYAaRIO287RX5OJlKVRs4HlXJR4ZvXrehLPhakQtq1tr8MkMx0lngZ90sIgGu0v8jDeGDchhqUWPEWDqDMFUMpGsWmkiOsyNzo8XyRrwuNYuBVv+EzWrlsBW8MjzBgNSltAM6T0xFa93kiXJZgSbba7b6gulriPbuHbPlUNHdQRFZy/GWjTLKNsq8rum3bVPEXXduTvGu2bdxzIkEmRc0nEhJgwY0rKkday+C5UVvamuM4VQEBS2pCxcEMVUSALuIjrMjFXuY80t2FJYgPpJRPtORsAO2qBMjfeiUq5BRvgsc04DxbTIcSN98jI/ECvPmRg2lp1Aw04Ig7EgZ+td1yPmT3LVpeIheJNpXuIFhQSSIEEiRic+tYPtNy/w72sLAu5MffGD9RH0NYqmacIzGNUOJ4cKJJJUEFR90YwPQHPzqdrh6ClpmtJdEx7El75+v/knNSpdBqMJ3g0ZjYAU4pomTTJpo1ClyakmmZsdNChNKkAaVChRYHAWOY31AnU3X/MZWXp5XUhvgDIwMVe4rnV4or2yyuTDrcUOpgbBxllmYUj54rVTglA2FS+CKnFl/KzH4bmdy4S1ywpYY/knwNS4w0AzOR/uq5ePiEE2QRIPh3NLBZEEK0E75lsmOk4vKgFGKeAvmZSs2HKgEv5SYLMHIGqYEghR20gfDrVpOHAz16ncn4k1KKVUlRDm2ECjTaNUQOmlNMmlNIB80ppk0ppgFjWr7Jlv4kFdIbQ+nXqg+nliNjnO21ZBM471t+yikcQsR9sT6aZO0wajyukbeFWy5yvgBa5uzm1aW7ctXbrXFvMxPi+EmkI4mdVlyNhFxowtaHtBzxVgxctXbclS66dSmA+hgxDGFBEYxNZy8AV5jdcgweJstqgeUFeHBAYeYHSVx6iuou+zqsysbl/yOHC+KWQMARJVwwIhjgzvUR8iUsujafj/ABrswvaHgH4vhEstYm0xsNq/iFTClWOoFS2RIxJJM+tULHD8Nb5db4M3ULWrg8jFblxg3GMANK7kq+w7ZwDXc8FwXhWkt6i2hAoYgBiFECdIAmABgZisV+DLcTec2LZd7T2kZn1W7qW3uwLixqS5q0yRI0kZMEBqdv8A0WFIucFeXwEa5FubdsySNKlgsByAOrbxXK+2PEcQtweBIUWblxyAuRaJLqWbcaSvlXMxvNdBzvgNXD6Qqz4ejSJGmVj+XuAQ2mDGwxVHlXsvbtcPbRwHfwtF8y5DOR/MUyfMM6ZjYQaLvbFwaxGfn699vSouYcUyWQ+kQWBSTCgx5Wb1DSY393Y7OuAqoCqW2ABaTBOZLTMDPU4rF47g7mh0t8IsMygsly2NQDqxJ1aSBA3P0qZqT4BNI6LkPGi7aLjYsYPRoAlvhM/T1qD2n5frsMeqecfIeYfQn8KPIEdAyeGyBXOnXoI0v5hp0M2FnT022rXuWtQI3mR23xvUpYlPZ5eBT6DAAkAyASAYIkAxMHIoTWzZhYYpjrNOmhSsCILFSK1BhQFVdiJJpU2aNSA6hSpUrHRmUqE0prQyHTSps0poAdSmmzSoEOmlNNmlNBVDhSoUQKVhiKgaRppoTCiSydz+NdD7KcbbtNcZzHlUDysTE+f3QTEhTO36c9bECuj9jX/msO6YjoAQTNY+Tk7PGtHQ8s5rZucRCXUYuHYKMMYWymQYMjS+O3oK3VxVXh+EQPrCKGIgsFAYiZgkZOc5q4TUNlpUGa5rlYY8SSZ0gXgvaRcIP4FTPcntWvzDgXuadN17YEzoOkmYzMHaDj16VlWfZ/iLdwsnEgqX1FHtAyTaKEFkZZloeY3UYO9NV2J30aHMVOjHRlJO8AGSY67dxTPNmQADpKEGSytbQknAzr1jrgAzmq3MhxWlgq2XlWGmbltsgjykkrOdz+FS8Cxayko1uBGhoDLpMAYxGJEdIrRGbHTUlrcVFpipF39KsglsyDj++fjWjZSaoWTB7Y/8fnFaVkGP2f2azki4nnntTwHhcU+CBcPiLOZ1ZeD6PqrKrt/bvhtXDo+5tuNh9lxBJ9JC1w4NO9GUlTHUKVKkAqaRTpoTRYUCnUKVOxUGlSmlSGZQNKabThWhmGlQpCgQaVCkaACKINNpChlIk1UtVNNCkOx9Ap3NNpGgYr14jbp0ro/Y+8PE3A1KsAwJzMSdj+dctxHun4Gum9k/8xvRZHodabVHk4Rr4nbPQbTbRkEfL61MBmok2HwqZf3+NZG4QKbcp4pr7GmhMrsJB/pmoDttUgPl/wBgPzgUy5WiM2QNvTUbO9OFBt60Rmx6TP8AatHhbmc/h896oR+Zq1YGT8f6UnwNFnjeHF209toh1ZSYnTIwYPUGCPhXlV+w1t2RveRip+IMYnpXrA3/AH2rgvbdAOKEACbSEwNzLiT3MAD5Cs0Oa9mEKVAUaRmKlSpUAKlSoGgBUqVKmB//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36874" name="AutoShape 10" descr="data:image/jpg;base64,/9j/4AAQSkZJRgABAQAAAQABAAD/2wCEAAkGBhQSEBQUEhQVFBQUFBQXFBQWFRUUFBQUFRQVFRUWFBcYHCYeFxkjGRQXIC8gIycpLCwsFh4xNTAqNiYrLCkBCQoKDgwOGg8PGiwcHyQsKSwsLCwpLCwsLCosLCwpKSwsLCwsLCkpLCksLCwsKSwsKSwsLCkpKSksLCkpLCwsLP/AABEIALoBDwMBIgACEQEDEQH/xAAbAAABBQEBAAAAAAAAAAAAAAABAAIDBAUGB//EAD8QAAIBAwIEAwUGBAQFBQAAAAECEQADIRIxBAVBURMiYQYycYGRQlKhscHwFCPR8RUzYoIHFnKS4UNTY6LS/8QAGQEAAwEBAQAAAAAAAAAAAAAAAAECAwQF/8QAJBEAAgICAgICAgMAAAAAAAAAAAECERIhMVEDQRNhInEygaH/2gAMAwEAAhEDEQA/APO+Dsk2fEY480ah5SVMjzHfMj6/ObheW+NdAOtcE69pIJAGRJyDkfTrXZWeSxb0ajpEwIUx8JFCzyYq2oOZiOnX+9ZUyDlb/K2ZQR0d0hjAOkwJjJJIMAT1MjFDl/BPq8s6NJKrmZkjSZG+2Sdu9dieSyILt7xb5nepLPJVXqfrUOEqpIKMPlvCiSbhcR0gGemDE+tXV4OyCSS5zicQDiPWtW3ytQc5/fpUq8Cg2UUo+OfSA4rmfs/YnxLfiAySyldQMgxpAgjzR12J7VPwPINcFlXyg6ctq2G+pCDknft611x4YdhUqIBWuD9iOJ/5dJfIEQwgCNziSN4EdO9bnKvZxESCW+Rj64rZ0Cng1WCfOwZn/wCDp/q/7jUg5Rb/ANX/AHNVzVR1UfHDpCKD8mtHo3ydx+Rpw5Nb+6dvvN/WrwNFjAJ9P7UfHDoDOt8mtg6gueh1N8oz61W54twIqLJViNWbhEKQYIAO5PXt9NorAjsKguczthdWtSCJBDCGET5Y3xJx2pShGtlxy4RmXrdy1dDW4i2JIjysZbpnAFbFviHZ2Zjm4sMB/qAVo+QA+QqVOJ4N7ZDOXc4ZV8w21QumdSkZkTg/ZmqfEkAoyeJcGokwDpVCpXUTgYLAgE5iekhxcdluMjj/AGs4YWrguBgC+DILEY+yNto603lHFIqu90j+UA3iLqJAcsowN9tvX41qc/v2bsK8EyMFs7dtJ/SoeWcltXLbaCYYBWUnUraTqEjqJeuduLlolKpbNK5eEkFrjElRpW2XBDacqk9mkkDtXI82e495tSO2WAGnAUYAETBAA+P1rs7fJGYqisCWZFh8qROzQJMDapTw7EjzM04A3jUN/lP961rsTPPrXDXbZBtIzGNWqAW2nUZG8HpH4zWzx/s/cayL14fzJeQp1uujQALijBlZKle2dxHU8RwDSVMjAzAIIMiJ26Hbv8KsrwR8PWSJZ3WYIIKLbPwIi4NhQok0cnybk93Q5VdEoIBBA1EiZCuMgE9OvpFc8L11S4nFssCQBpABAywxgwDk7x2r0u1bIBzVK5wjndzAMgdvMGEfNQflSfjVBR59d5uWad4glgxYdJOCdvU/Sof8Rnc/Ub9Mncj4+u1eg3eUFvttldJ6SpgEGNxAFVj7LpmeszgZnelguhUcKnLLl0nQpIOrSVXB0kAgRieuCdxUChj5ACTPpIYHMds9PSvSbfDtaUKnugQBsB9KrrwLay/2jOcdSx/Nj9apjo4hwyhWLAeVcdSdhJ2An9KH8eUEGSwggjA83/SYbfBPfpXoXD8mQgkqJPvYGdz+ZqvxXshYYf5YB7iV/KkoWtoKOI5bdd3KSSWBEYySNoNaXGckuIPdLzO5Udd/T4etdHyz2eFl9S4xEySYnaT0ree0CKajf0OhClTQDSg/s1qA+aM0zPb8aMntRYDtVHVTNR7UtZ7H8KLEOmlNN1Ht+VLWfummA6aINNLH7p/D+tAufut9B/WgKJJFEEVRvWHb7Tj/AKTp+sf0NSW7TBY1PPSfMR8yuam3dUVj9l0fCg7CQO5/LP6Vjca6oQblzQx90u+gnTE6QzAHcfWrI43WU0+b1BHmLAqFBURnJx1UUs+x/H0WeZcV4dstMREmCdOd4HbFZfLOTW3Xw/Gi0GuBVXSQRcJ8qagcAudpnEzUPNOZDULYdA7RvdZXQhz5lnDEMoxIk0fZu3x18hlPDeCjWdbC4CSpnbQuoyAZ1b1j5M200tHX4F4VFqbp/o219nrS3w3jXPG0qVOpFcW7araJACxEBRMYzESa8ze5cS6jrxguK10Hw1PEBgC2qPPbVciRgx8q9b5vycG48m2/8ooSB4yQXDqWCkEwyny4Nchyj2Y4cMl2L3FW7qg2bTJL6kUa/LK65OojIAAyWJmtU1wzBpnLcchJ/mahEgAodPlPlBYMTuYmcDJJqzy3mwRgFZewKgqTuczuMGuh5t7Fu9s6JVnZQTxNu5bdRLHyKXYaSXVd5JjHWuP4nl4sGLk6kYzEhGKyDo1KvlHcDMVhOK4Mq3Z2XMvaM22t6DBYghjggjSwIBnVk7dp7Z0F5qoKDx0DESYsAhGB8smc5Gdorz/iOMd38zMQk6FMlUmNWgEnSSwkxUl61cIF8M5aWDoVcERjUDsQI+OM+q22VFv0euXOUX2AfxbbYJE2BknI8wMwfnvtVJeBuIku6kFsqqEeYrvJY9FAiOg7VFy32ttpw622F0HGG84AhhgyJ2GB32rO5jzxLllUtlxcDq4lHT3VK+YkRuRj09Kak0buOSNOmxVfg+M1qJw0CR8t5AirMV0XZzNUCKUUYpRTERMlDw6kIoRSASrTjQAo0wABRoUqLAy/8Qu/+2fjpP6GiOY3Z/y8Z2Dz8xFX5NLVWeP2bZfRkcR7RsrR4R+JOnp2KD86Fn2lLY8NiewAY/8A1OPnWwwnpUNzhVPT6RRT7FkuitxdrifAZ7jWrKy2dTC5pYxbVY2cEgbnVHyOHZe4wBa9dDYkQ7jbadU/OBmum4jh1f3gCRsSBI+Hb5VVHLB3pzbf8RQ1/LZjhbwYRduESJy4xIkaWERW3y/jCAdQnrJYz+AMfhQHLh6fQfvpVn+ESAGUETgESATjaoSkW5RrgY/O7Qw1y2D2LtMZz7nepF5qhGGQ/BzH1Kj8qaOW25kKB/04+sVOeETqq/QVVS7JuHRV5nzgW01W9FxtQGkXVkjMnrt2rN/5hvFGdUtjQV1qziQrTDSBH2SPmPle5jyS2yylsF5x6AmWIBMDbtWPc5O9slhC6gvl1Lpb3oGr3QRO28E96MqdMeKatFXivaFngXPBPYafEGY/UVc4Hkt90t37I4a3ksraXtspRjBaGGZEgj8KyP4U6LYDHUjLqT7Q0oQ0H3dXQdM9q1OC4VmSRdv2zJkB0TbrAABwNz6yQKmT9lJbozr/ADO4vEFXV7pRpJQeJbJgOFtFQYz5QAIX0qvdS7xN19KlPEKBUFu35rhBtop8QwGCoSSCBAO1dRalVKrevOBpLA3lII1r5YJ1KDhSMYffJrC9ouZI197FpFRRAUqi2gX1O2ggKN7ehQWz5T941am5KiJRUdnV+xPs9csJrvoRfyB5lZVUBAICkqGkPkQYcjasj2vmz4PD2iyCxbDJp6eLcKFm8m2oAYP2vXHMnhukjoPfTbcnPr+dV+OswpYHIaQQUxBWDAHr+FQk8rstyWNUanA+2V3hrjrJvAnT/MgkBWcExG+V3MSvY40LnLH47+Gdx4XiwqywjQUuPFoDUQoZCMJgOoMYnM5fy+zdNwXC1viATqQ+ZNMNqKqGBOSGGcADcZp3CcrucOwcFX0GUm41vzRgiFldh9rpvTlVkxTaKnLOE8PzMl1gSdFy2NfuuQ5wR26x0PWu35clu5ZV01FXEgsTqjbMbbd6521yxjZAOsCMqW8sxuunHqNq0uA4S6iQuxJ32nPr8PpWUqZSjXs2k4RANjPfUaA4Re361TQcTBmJ7aiB+Zqxw6XpltHWRrPoZEL60RjsH+y0ARAG1GfWnQfT5E/0o6f3NdFPsxGSaWqpNHxpaPjRsRHQzUmigbfrRsY3NGaPh0tHw/GnsVAzSzR0Uivp+IoAbNKmlaWigodSoaaMUAGKEUIpUAGlNAmlNIBau1LxKVCkByHOOU3jfuOlzSGeQouXF6AH3RG4JqbgeAugDUykwZYySTnJZhJ3710zJQFsdqjfZSZiJwUadons2cR979K0LHBHRvEzKsAVO+47bH5VOLPlUdon1ihzO6Vsvp30tGC24I2FCV8seXRisj2OJ1G2b4NpxpCO8KCCMBZ1TCwceaTMVlcxta+KN7wbtq2x1sLqaCxEMoTET4hAEEzqzgkVKnHXcHwVOfs8KhH1FuqfEcxuPqDaFFvSYW2llmuMDo1CFLQPNnaKcFTDySuJVW51LLP2oNvPqudxn/xNB+o1Wz3zbz6jzehkev0CLiM528w6f78daLNv643H/wC6skk4O7FxNZDG3JtupBJCg6kbJldOx6RFdJy7hWZUYhnVjM6TkESJKqJgz1rlBdIcgRJt3ATgkDSJjzbmI+ZrW4DirgtKPCtMBsTYssxHWWZSTn1/pUzVjhy0dLYtFEAZSAIGQR8K0eHworjP424DK2UB6Rw9sR9E7V1tsfhULQ2ui7FFVqIOaIY1paIJYpVHrpeJTsRLSiovEpeJTsCSKVRa6WuiwJZpVFro66LGPpRTZo6qYiGaU+tRaqWukFk3zpSO9Q66broCyxIpYqDxKWo0BZOQKWoVBJpEmgLLFKq1EUgLGn1FNK1Af3mgBRQyR/jHy6fOuZfn10kgJbbcb3M7j7L/AIetdGBWVc5axJ+J6VnLXCsqLMo87ZBLWrRBIwxuQIBYxL9q5xb4ZmZlUkmdJe5E5JPvT16+vc12f+FmIx9KoPw5B0kA/L9KjNx9FaZhPzBB/wCmmBsGu4HXOvsP3vUI5qsAeCDH+p8nufNXRty7/SPoP6UP8PH3B9Kfy/QUct/HTc1eED106rme4kHb952rdse0ZVVHgKAABGq929HFW24KPsjtsKtpykkAwPmBSfky1QJV7KNr2mBImwJJAjXeESY3LHpXW2yIHmn17/SsReUsI8i774rcSzHamlfCoUmTi8PSnC4PSoggo+GK0SZFkur4UDFRm2Kbpp0BLIpE1DpFHTRQiUfvNH51BpoxRQyaf3NI/KoaWkdqdCJAfhR/e9RaR2o6RRQyuz0JoUppkjtRoSaANGaADqpBjS1UZpDDJogGm6qOugB00aZ4lAvQBJNIvUJuUCaYiQv8KGuo6IFFAPDVUucNNwHFaHCcI9z3VkbTsPqa2V9mV0yzvrge6FiRBIAIMzEbTnvUSoqKbObsOroHXKmYaMGMEZAyO1HR+8V0ns5wVtbbAIpKvpdmQS7BEYMpJMrpcR6GtkuB2+WKnK/RphXs89vcODHx/e1Tpb/eK7S7w1tveRW+IE/XeqHEchQmVLJ6DI+hz+NNEuJzrKP3/enBa07vIXEwwPxGn9SKzSh/SnZNB0UqAU96Oj1osA0Sw7im+HSFunYBDUdYoeGKMUADxKWujFGmA3xKE0+lQAyT2pwmjQoAqTQ1UJpGmQOp0VCXiqfG89S0PMGLdFiCfWTiMbiaTdFKNmlFOrIse01lhJbSeqkMYPxAgirKc3tnIaRvONvzpZIrBl2lNQW+MVgSssF94gEhd/eI22NEcSp2M/ChST0NwklbRKaaaYXpTTMx00JoTSmmIdNAtTZprGhAbHssQBdIIJNwahORFtAJxjGe0R1muicsfdfT8FU/mDWX7N8IBYVpnxCXj7IBOkRBiYUSd532rVfHb+lRyzaqIuX2Bat6AJgkztJJJOOgz+FSNf8ASKx/ZzmT8QLviKyFbrBRIA8NpNtSVOXVYDZ3PcEDV/gl7T82MfjUl7Hap6kfCorqMNn67MFI/Q1bscKOkCnXuDnZlgxuJn4GcfSldDqymFcjIHxBrG5lw5V56MPx6/pXTLajE1R5nwRZZ3K5+I6/v0ptiSTOcVwZ9DB/P9aJplw5kHbcSJj4TjNLVTTszlGh00qbNKaZI6aU02aU0AOmlNMmjNADpoTTZozTsAzSmm0posClqqtxXMUt+80TtvmInYeoovcyACBPcgYG++/TA7065yrUupkUoRPiE2iAMCTqWMRuGnOQIiplKi4eO9soNzpGwGXJwfOMHAJxAOZiYkDNVbXC8OxObZZsksWMCDLOVOw8v3fjtVm5yi0xOCAIAKLbYGIBkKzGcjJAjrNUX5KjFh4j6B5oghQZ7Dc5jEn51jd+zpWvRNc5dabCqh1EQFa2TJntc1BZEREYg1dvPcChfEuJpC51aWgjGq4TqdcDysSOgGIGRc9mbYjVcUqRODJg52W1OoZHeRkxU1jltlfIl0MSfdlVfInAcIxM/ZBzGetH9jvtE3+FqxB1usSVthyBpEHyg4BEjK9wdyK0eAtkIoYloEST0qry7lPhOWkQRsPiDn99a0ZrWEfbOfyeS9IfSmmzSmtTAfNKmzSmkA6mPRmmOs0wOs9kuTNY4aDJFx2uqNWoBbullC/dEZjuxo8x49l4i3bEaSjteOl2KKfLaaRgAuHmZwp23qP/AIdcC6cPdDljb8X+RqHuppGoKeq659AQfWsb/iKH8QLZ0lnFkBZSS5uMtpTqBA8z6s4MTiKwyps6FFNG1zFvCTh0tsLALcJZykLl9V4gHVlzcbP4jLVke1PG3VPDuoUKt4FFdWm5e8K54exEL5vdI1EkGAImUi4vD8MGtWy68YVdGa5CtbunwnfUdXm8EACdMOkCFCjH4fn9m7x3iuySL9u2l0l0GlJ8O5ctY0glhBnq2wArWKctIWlydFyTmjMLlxtWm65e2pYsLSKltAmcCWDtgQcmKu2OMvOlwWV8627jDXrKhgPLLsAD5iuMb/E1w3LPbWLHEXAolXsLZTQdJUsyx5SGk6HInAx3it/nvMjZ8C8jaFY3Z8pMqE9wgRnJ3n3fWlLnQlaWzpeG43SFS86eIEt6zIALFASVB7tq2xVzxVIk6Y6HUCD8Kw/8NuvdS5ZuHw1sk3VLli10WrelTMsWkXJ7EQa0rXL1OcnfB2n1Heo9FJnNX18O6VJETKMBMgnHU7bfI1W0xKRA+yfQ9o7bfStn2l5cVVXXYHS0AYDHDfXH+6udt3SW3EDqAck7ydowN+3SoUqLq0HgQUYW2MwuCSdRAMCc5Pc/CrPi5j8c02/ZDZ6gGCDG/wDYVn3HUe8QAJho7xsYwDn85qraFSaNQGjVbhrwYSMicERBHcQfl8qsA1Zg1QaVCaU0BQqVKhQAZoUqFAHK3uLtGSzK2oiSYAIxj7XYbdp6mbNrniDQQ1wliA5OrDFQqnUYJ3OwY+g6XuW8NaUlTaILBgx6gyBpa4kvkSdQJmTJ6hvEcPYCNcQqsnQ4BxbJg6ikTH/yaVnMiaxbs7Kor8TxPhEk2b9xj5muPcADzHmUlQ4ADBdR1e9MDFC9oa4SLt2MFAdBKjTOnyCGI2I6x1mmfwGj3WYAAHUDchQswBKiFGR8O8xU9zlzloAIYj7ElhmGnTJjyq2JHmJnJoGuxiBILfzDBy0OrB2aDBT3iSBnPX5sZI8ygsSF8uucxvlQQYPb6RUyHQSCSSpIOXBQ4BBOoQT93r5d6js3HLkliIJxII0n3YAO5GdR3kYEUkrYN0rLonrvRpgpwrqPPY6lNNoipAdSmhNKaYBmor7GMRM9SAM4yTgfE4p5NaHszbV+MtqwDCHaD3VGIIHWDFDerHFW0dBy/iL+o8NaTSgt2ltuQwa3d1ObrXG1srBAgIVcMXt7qxIi9sGNk27txluqjK6qyrbCnxrKSXE5BdWyPszsDNTlHtQx51xPCaBpUMQ4Jny27RgrG+O/y3nb53y7xLgDAvbuW7iPb1vJ1acr5v5aiFMgCCBM1lCOUkjolLGNlf2i4cXbllLKm4bLW1xAQ3AHcsDESF7HzF4gxK8ZzfgfCu2uKbhFtWW4Nb7cORHmQsxUsqqurSUJ1KYB22rvOF4c22v6j/Dr4r3FvOy6F0rbwoOFUaWIkgbx1rDPO7fF8QbyX1FjR4YUnUXgtaNwWG6MHYAaRIO287RX5OJlKVRs4HlXJR4ZvXrehLPhakQtq1tr8MkMx0lngZ90sIgGu0v8jDeGDchhqUWPEWDqDMFUMpGsWmkiOsyNzo8XyRrwuNYuBVv+EzWrlsBW8MjzBgNSltAM6T0xFa93kiXJZgSbba7b6gulriPbuHbPlUNHdQRFZy/GWjTLKNsq8rum3bVPEXXduTvGu2bdxzIkEmRc0nEhJgwY0rKkday+C5UVvamuM4VQEBS2pCxcEMVUSALuIjrMjFXuY80t2FJYgPpJRPtORsAO2qBMjfeiUq5BRvgsc04DxbTIcSN98jI/ECvPmRg2lp1Aw04Ig7EgZ+td1yPmT3LVpeIheJNpXuIFhQSSIEEiRic+tYPtNy/w72sLAu5MffGD9RH0NYqmacIzGNUOJ4cKJJJUEFR90YwPQHPzqdrh6ClpmtJdEx7El75+v/knNSpdBqMJ3g0ZjYAU4pomTTJpo1ClyakmmZsdNChNKkAaVChRYHAWOY31AnU3X/MZWXp5XUhvgDIwMVe4rnV4or2yyuTDrcUOpgbBxllmYUj54rVTglA2FS+CKnFl/KzH4bmdy4S1ywpYY/knwNS4w0AzOR/uq5ePiEE2QRIPh3NLBZEEK0E75lsmOk4vKgFGKeAvmZSs2HKgEv5SYLMHIGqYEghR20gfDrVpOHAz16ncn4k1KKVUlRDm2ECjTaNUQOmlNMmlNIB80ppk0ppgFjWr7Jlv4kFdIbQ+nXqg+nliNjnO21ZBM471t+yikcQsR9sT6aZO0wajyukbeFWy5yvgBa5uzm1aW7ctXbrXFvMxPi+EmkI4mdVlyNhFxowtaHtBzxVgxctXbclS66dSmA+hgxDGFBEYxNZy8AV5jdcgweJstqgeUFeHBAYeYHSVx6iuou+zqsysbl/yOHC+KWQMARJVwwIhjgzvUR8iUsujafj/ABrswvaHgH4vhEstYm0xsNq/iFTClWOoFS2RIxJJM+tULHD8Nb5db4M3ULWrg8jFblxg3GMANK7kq+w7ZwDXc8FwXhWkt6i2hAoYgBiFECdIAmABgZisV+DLcTec2LZd7T2kZn1W7qW3uwLixqS5q0yRI0kZMEBqdv8A0WFIucFeXwEa5FubdsySNKlgsByAOrbxXK+2PEcQtweBIUWblxyAuRaJLqWbcaSvlXMxvNdBzvgNXD6Qqz4ejSJGmVj+XuAQ2mDGwxVHlXsvbtcPbRwHfwtF8y5DOR/MUyfMM6ZjYQaLvbFwaxGfn699vSouYcUyWQ+kQWBSTCgx5Wb1DSY393Y7OuAqoCqW2ABaTBOZLTMDPU4rF47g7mh0t8IsMygsly2NQDqxJ1aSBA3P0qZqT4BNI6LkPGi7aLjYsYPRoAlvhM/T1qD2n5frsMeqecfIeYfQn8KPIEdAyeGyBXOnXoI0v5hp0M2FnT022rXuWtQI3mR23xvUpYlPZ5eBT6DAAkAyASAYIkAxMHIoTWzZhYYpjrNOmhSsCILFSK1BhQFVdiJJpU2aNSA6hSpUrHRmUqE0prQyHTSps0poAdSmmzSoEOmlNNmlNBVDhSoUQKVhiKgaRppoTCiSydz+NdD7KcbbtNcZzHlUDysTE+f3QTEhTO36c9bECuj9jX/msO6YjoAQTNY+Tk7PGtHQ8s5rZucRCXUYuHYKMMYWymQYMjS+O3oK3VxVXh+EQPrCKGIgsFAYiZgkZOc5q4TUNlpUGa5rlYY8SSZ0gXgvaRcIP4FTPcntWvzDgXuadN17YEzoOkmYzMHaDj16VlWfZ/iLdwsnEgqX1FHtAyTaKEFkZZloeY3UYO9NV2J30aHMVOjHRlJO8AGSY67dxTPNmQADpKEGSytbQknAzr1jrgAzmq3MhxWlgq2XlWGmbltsgjykkrOdz+FS8Cxayko1uBGhoDLpMAYxGJEdIrRGbHTUlrcVFpipF39KsglsyDj++fjWjZSaoWTB7Y/8fnFaVkGP2f2azki4nnntTwHhcU+CBcPiLOZ1ZeD6PqrKrt/bvhtXDo+5tuNh9lxBJ9JC1w4NO9GUlTHUKVKkAqaRTpoTRYUCnUKVOxUGlSmlSGZQNKabThWhmGlQpCgQaVCkaACKINNpChlIk1UtVNNCkOx9Ap3NNpGgYr14jbp0ro/Y+8PE3A1KsAwJzMSdj+dctxHun4Gum9k/8xvRZHodabVHk4Rr4nbPQbTbRkEfL61MBmok2HwqZf3+NZG4QKbcp4pr7GmhMrsJB/pmoDttUgPl/wBgPzgUy5WiM2QNvTUbO9OFBt60Rmx6TP8AatHhbmc/h896oR+Zq1YGT8f6UnwNFnjeHF209toh1ZSYnTIwYPUGCPhXlV+w1t2RveRip+IMYnpXrA3/AH2rgvbdAOKEACbSEwNzLiT3MAD5Cs0Oa9mEKVAUaRmKlSpUAKlSoGgBUqVKmB//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36876" name="AutoShape 12" descr="data:image/jpg;base64,/9j/4AAQSkZJRgABAQAAAQABAAD/2wCEAAkGBhQSEBQUEhQVFBQUFBQXFBQWFRUUFBQUFRQVFRUWFBcYHCYeFxkjGRQXIC8gIycpLCwsFh4xNTAqNiYrLCkBCQoKDgwOGg8PGiwcHyQsKSwsLCwpLCwsLCosLCwpKSwsLCwsLCkpLCksLCwsKSwsKSwsLCkpKSksLCkpLCwsLP/AABEIALoBDwMBIgACEQEDEQH/xAAbAAABBQEBAAAAAAAAAAAAAAABAAIDBAUGB//EAD8QAAIBAwIEAwUGBAQFBQAAAAECEQADIRIxBAVBURMiYQYycYGRQlKhscHwFCPR8RUzYoIHFnKS4UNTY6LS/8QAGQEAAwEBAQAAAAAAAAAAAAAAAAECAwQF/8QAJBEAAgICAgICAgMAAAAAAAAAAAECERIhMVEDQRNhInEygaH/2gAMAwEAAhEDEQA/APO+Dsk2fEY480ah5SVMjzHfMj6/ObheW+NdAOtcE69pIJAGRJyDkfTrXZWeSxb0ajpEwIUx8JFCzyYq2oOZiOnX+9ZUyDlb/K2ZQR0d0hjAOkwJjJJIMAT1MjFDl/BPq8s6NJKrmZkjSZG+2Sdu9dieSyILt7xb5nepLPJVXqfrUOEqpIKMPlvCiSbhcR0gGemDE+tXV4OyCSS5zicQDiPWtW3ytQc5/fpUq8Cg2UUo+OfSA4rmfs/YnxLfiAySyldQMgxpAgjzR12J7VPwPINcFlXyg6ctq2G+pCDknft611x4YdhUqIBWuD9iOJ/5dJfIEQwgCNziSN4EdO9bnKvZxESCW+Rj64rZ0Cng1WCfOwZn/wCDp/q/7jUg5Rb/ANX/AHNVzVR1UfHDpCKD8mtHo3ydx+Rpw5Nb+6dvvN/WrwNFjAJ9P7UfHDoDOt8mtg6gueh1N8oz61W54twIqLJViNWbhEKQYIAO5PXt9NorAjsKguczthdWtSCJBDCGET5Y3xJx2pShGtlxy4RmXrdy1dDW4i2JIjysZbpnAFbFviHZ2Zjm4sMB/qAVo+QA+QqVOJ4N7ZDOXc4ZV8w21QumdSkZkTg/ZmqfEkAoyeJcGokwDpVCpXUTgYLAgE5iekhxcdluMjj/AGs4YWrguBgC+DILEY+yNto603lHFIqu90j+UA3iLqJAcsowN9tvX41qc/v2bsK8EyMFs7dtJ/SoeWcltXLbaCYYBWUnUraTqEjqJeuduLlolKpbNK5eEkFrjElRpW2XBDacqk9mkkDtXI82e495tSO2WAGnAUYAETBAA+P1rs7fJGYqisCWZFh8qROzQJMDapTw7EjzM04A3jUN/lP961rsTPPrXDXbZBtIzGNWqAW2nUZG8HpH4zWzx/s/cayL14fzJeQp1uujQALijBlZKle2dxHU8RwDSVMjAzAIIMiJ26Hbv8KsrwR8PWSJZ3WYIIKLbPwIi4NhQok0cnybk93Q5VdEoIBBA1EiZCuMgE9OvpFc8L11S4nFssCQBpABAywxgwDk7x2r0u1bIBzVK5wjndzAMgdvMGEfNQflSfjVBR59d5uWad4glgxYdJOCdvU/Sof8Rnc/Ub9Mncj4+u1eg3eUFvttldJ6SpgEGNxAFVj7LpmeszgZnelguhUcKnLLl0nQpIOrSVXB0kAgRieuCdxUChj5ACTPpIYHMds9PSvSbfDtaUKnugQBsB9KrrwLay/2jOcdSx/Nj9apjo4hwyhWLAeVcdSdhJ2An9KH8eUEGSwggjA83/SYbfBPfpXoXD8mQgkqJPvYGdz+ZqvxXshYYf5YB7iV/KkoWtoKOI5bdd3KSSWBEYySNoNaXGckuIPdLzO5Udd/T4etdHyz2eFl9S4xEySYnaT0ree0CKajf0OhClTQDSg/s1qA+aM0zPb8aMntRYDtVHVTNR7UtZ7H8KLEOmlNN1Ht+VLWfummA6aINNLH7p/D+tAufut9B/WgKJJFEEVRvWHb7Tj/AKTp+sf0NSW7TBY1PPSfMR8yuam3dUVj9l0fCg7CQO5/LP6Vjca6oQblzQx90u+gnTE6QzAHcfWrI43WU0+b1BHmLAqFBURnJx1UUs+x/H0WeZcV4dstMREmCdOd4HbFZfLOTW3Xw/Gi0GuBVXSQRcJ8qagcAudpnEzUPNOZDULYdA7RvdZXQhz5lnDEMoxIk0fZu3x18hlPDeCjWdbC4CSpnbQuoyAZ1b1j5M200tHX4F4VFqbp/o219nrS3w3jXPG0qVOpFcW7araJACxEBRMYzESa8ze5cS6jrxguK10Hw1PEBgC2qPPbVciRgx8q9b5vycG48m2/8ooSB4yQXDqWCkEwyny4Nchyj2Y4cMl2L3FW7qg2bTJL6kUa/LK65OojIAAyWJmtU1wzBpnLcchJ/mahEgAodPlPlBYMTuYmcDJJqzy3mwRgFZewKgqTuczuMGuh5t7Fu9s6JVnZQTxNu5bdRLHyKXYaSXVd5JjHWuP4nl4sGLk6kYzEhGKyDo1KvlHcDMVhOK4Mq3Z2XMvaM22t6DBYghjggjSwIBnVk7dp7Z0F5qoKDx0DESYsAhGB8smc5Gdorz/iOMd38zMQk6FMlUmNWgEnSSwkxUl61cIF8M5aWDoVcERjUDsQI+OM+q22VFv0euXOUX2AfxbbYJE2BknI8wMwfnvtVJeBuIku6kFsqqEeYrvJY9FAiOg7VFy32ttpw622F0HGG84AhhgyJ2GB32rO5jzxLllUtlxcDq4lHT3VK+YkRuRj09Kak0buOSNOmxVfg+M1qJw0CR8t5AirMV0XZzNUCKUUYpRTERMlDw6kIoRSASrTjQAo0wABRoUqLAy/8Qu/+2fjpP6GiOY3Z/y8Z2Dz8xFX5NLVWeP2bZfRkcR7RsrR4R+JOnp2KD86Fn2lLY8NiewAY/8A1OPnWwwnpUNzhVPT6RRT7FkuitxdrifAZ7jWrKy2dTC5pYxbVY2cEgbnVHyOHZe4wBa9dDYkQ7jbadU/OBmum4jh1f3gCRsSBI+Hb5VVHLB3pzbf8RQ1/LZjhbwYRduESJy4xIkaWERW3y/jCAdQnrJYz+AMfhQHLh6fQfvpVn+ESAGUETgESATjaoSkW5RrgY/O7Qw1y2D2LtMZz7nepF5qhGGQ/BzH1Kj8qaOW25kKB/04+sVOeETqq/QVVS7JuHRV5nzgW01W9FxtQGkXVkjMnrt2rN/5hvFGdUtjQV1qziQrTDSBH2SPmPle5jyS2yylsF5x6AmWIBMDbtWPc5O9slhC6gvl1Lpb3oGr3QRO28E96MqdMeKatFXivaFngXPBPYafEGY/UVc4Hkt90t37I4a3ksraXtspRjBaGGZEgj8KyP4U6LYDHUjLqT7Q0oQ0H3dXQdM9q1OC4VmSRdv2zJkB0TbrAABwNz6yQKmT9lJbozr/ADO4vEFXV7pRpJQeJbJgOFtFQYz5QAIX0qvdS7xN19KlPEKBUFu35rhBtop8QwGCoSSCBAO1dRalVKrevOBpLA3lII1r5YJ1KDhSMYffJrC9ouZI197FpFRRAUqi2gX1O2ggKN7ehQWz5T941am5KiJRUdnV+xPs9csJrvoRfyB5lZVUBAICkqGkPkQYcjasj2vmz4PD2iyCxbDJp6eLcKFm8m2oAYP2vXHMnhukjoPfTbcnPr+dV+OswpYHIaQQUxBWDAHr+FQk8rstyWNUanA+2V3hrjrJvAnT/MgkBWcExG+V3MSvY40LnLH47+Gdx4XiwqywjQUuPFoDUQoZCMJgOoMYnM5fy+zdNwXC1viATqQ+ZNMNqKqGBOSGGcADcZp3CcrucOwcFX0GUm41vzRgiFldh9rpvTlVkxTaKnLOE8PzMl1gSdFy2NfuuQ5wR26x0PWu35clu5ZV01FXEgsTqjbMbbd6521yxjZAOsCMqW8sxuunHqNq0uA4S6iQuxJ32nPr8PpWUqZSjXs2k4RANjPfUaA4Re361TQcTBmJ7aiB+Zqxw6XpltHWRrPoZEL60RjsH+y0ARAG1GfWnQfT5E/0o6f3NdFPsxGSaWqpNHxpaPjRsRHQzUmigbfrRsY3NGaPh0tHw/GnsVAzSzR0Uivp+IoAbNKmlaWigodSoaaMUAGKEUIpUAGlNAmlNIBau1LxKVCkByHOOU3jfuOlzSGeQouXF6AH3RG4JqbgeAugDUykwZYySTnJZhJ3710zJQFsdqjfZSZiJwUadons2cR979K0LHBHRvEzKsAVO+47bH5VOLPlUdon1ihzO6Vsvp30tGC24I2FCV8seXRisj2OJ1G2b4NpxpCO8KCCMBZ1TCwceaTMVlcxta+KN7wbtq2x1sLqaCxEMoTET4hAEEzqzgkVKnHXcHwVOfs8KhH1FuqfEcxuPqDaFFvSYW2llmuMDo1CFLQPNnaKcFTDySuJVW51LLP2oNvPqudxn/xNB+o1Wz3zbz6jzehkev0CLiM528w6f78daLNv643H/wC6skk4O7FxNZDG3JtupBJCg6kbJldOx6RFdJy7hWZUYhnVjM6TkESJKqJgz1rlBdIcgRJt3ATgkDSJjzbmI+ZrW4DirgtKPCtMBsTYssxHWWZSTn1/pUzVjhy0dLYtFEAZSAIGQR8K0eHworjP424DK2UB6Rw9sR9E7V1tsfhULQ2ui7FFVqIOaIY1paIJYpVHrpeJTsRLSiovEpeJTsCSKVRa6WuiwJZpVFro66LGPpRTZo6qYiGaU+tRaqWukFk3zpSO9Q66broCyxIpYqDxKWo0BZOQKWoVBJpEmgLLFKq1EUgLGn1FNK1Af3mgBRQyR/jHy6fOuZfn10kgJbbcb3M7j7L/AIetdGBWVc5axJ+J6VnLXCsqLMo87ZBLWrRBIwxuQIBYxL9q5xb4ZmZlUkmdJe5E5JPvT16+vc12f+FmIx9KoPw5B0kA/L9KjNx9FaZhPzBB/wCmmBsGu4HXOvsP3vUI5qsAeCDH+p8nufNXRty7/SPoP6UP8PH3B9Kfy/QUct/HTc1eED106rme4kHb952rdse0ZVVHgKAABGq929HFW24KPsjtsKtpykkAwPmBSfky1QJV7KNr2mBImwJJAjXeESY3LHpXW2yIHmn17/SsReUsI8i774rcSzHamlfCoUmTi8PSnC4PSoggo+GK0SZFkur4UDFRm2Kbpp0BLIpE1DpFHTRQiUfvNH51BpoxRQyaf3NI/KoaWkdqdCJAfhR/e9RaR2o6RRQyuz0JoUppkjtRoSaANGaADqpBjS1UZpDDJogGm6qOugB00aZ4lAvQBJNIvUJuUCaYiQv8KGuo6IFFAPDVUucNNwHFaHCcI9z3VkbTsPqa2V9mV0yzvrge6FiRBIAIMzEbTnvUSoqKbObsOroHXKmYaMGMEZAyO1HR+8V0ns5wVtbbAIpKvpdmQS7BEYMpJMrpcR6GtkuB2+WKnK/RphXs89vcODHx/e1Tpb/eK7S7w1tveRW+IE/XeqHEchQmVLJ6DI+hz+NNEuJzrKP3/enBa07vIXEwwPxGn9SKzSh/SnZNB0UqAU96Oj1osA0Sw7im+HSFunYBDUdYoeGKMUADxKWujFGmA3xKE0+lQAyT2pwmjQoAqTQ1UJpGmQOp0VCXiqfG89S0PMGLdFiCfWTiMbiaTdFKNmlFOrIse01lhJbSeqkMYPxAgirKc3tnIaRvONvzpZIrBl2lNQW+MVgSssF94gEhd/eI22NEcSp2M/ChST0NwklbRKaaaYXpTTMx00JoTSmmIdNAtTZprGhAbHssQBdIIJNwahORFtAJxjGe0R1muicsfdfT8FU/mDWX7N8IBYVpnxCXj7IBOkRBiYUSd532rVfHb+lRyzaqIuX2Bat6AJgkztJJJOOgz+FSNf8ASKx/ZzmT8QLviKyFbrBRIA8NpNtSVOXVYDZ3PcEDV/gl7T82MfjUl7Hap6kfCorqMNn67MFI/Q1bscKOkCnXuDnZlgxuJn4GcfSldDqymFcjIHxBrG5lw5V56MPx6/pXTLajE1R5nwRZZ3K5+I6/v0ptiSTOcVwZ9DB/P9aJplw5kHbcSJj4TjNLVTTszlGh00qbNKaZI6aU02aU0AOmlNMmjNADpoTTZozTsAzSmm0posClqqtxXMUt+80TtvmInYeoovcyACBPcgYG++/TA7065yrUupkUoRPiE2iAMCTqWMRuGnOQIiplKi4eO9soNzpGwGXJwfOMHAJxAOZiYkDNVbXC8OxObZZsksWMCDLOVOw8v3fjtVm5yi0xOCAIAKLbYGIBkKzGcjJAjrNUX5KjFh4j6B5oghQZ7Dc5jEn51jd+zpWvRNc5dabCqh1EQFa2TJntc1BZEREYg1dvPcChfEuJpC51aWgjGq4TqdcDysSOgGIGRc9mbYjVcUqRODJg52W1OoZHeRkxU1jltlfIl0MSfdlVfInAcIxM/ZBzGetH9jvtE3+FqxB1usSVthyBpEHyg4BEjK9wdyK0eAtkIoYloEST0qry7lPhOWkQRsPiDn99a0ZrWEfbOfyeS9IfSmmzSmtTAfNKmzSmkA6mPRmmOs0wOs9kuTNY4aDJFx2uqNWoBbullC/dEZjuxo8x49l4i3bEaSjteOl2KKfLaaRgAuHmZwp23qP/AIdcC6cPdDljb8X+RqHuppGoKeq659AQfWsb/iKH8QLZ0lnFkBZSS5uMtpTqBA8z6s4MTiKwyps6FFNG1zFvCTh0tsLALcJZykLl9V4gHVlzcbP4jLVke1PG3VPDuoUKt4FFdWm5e8K54exEL5vdI1EkGAImUi4vD8MGtWy68YVdGa5CtbunwnfUdXm8EACdMOkCFCjH4fn9m7x3iuySL9u2l0l0GlJ8O5ctY0glhBnq2wArWKctIWlydFyTmjMLlxtWm65e2pYsLSKltAmcCWDtgQcmKu2OMvOlwWV8627jDXrKhgPLLsAD5iuMb/E1w3LPbWLHEXAolXsLZTQdJUsyx5SGk6HInAx3it/nvMjZ8C8jaFY3Z8pMqE9wgRnJ3n3fWlLnQlaWzpeG43SFS86eIEt6zIALFASVB7tq2xVzxVIk6Y6HUCD8Kw/8NuvdS5ZuHw1sk3VLli10WrelTMsWkXJ7EQa0rXL1OcnfB2n1Heo9FJnNX18O6VJETKMBMgnHU7bfI1W0xKRA+yfQ9o7bfStn2l5cVVXXYHS0AYDHDfXH+6udt3SW3EDqAck7ydowN+3SoUqLq0HgQUYW2MwuCSdRAMCc5Pc/CrPi5j8c02/ZDZ6gGCDG/wDYVn3HUe8QAJho7xsYwDn85qraFSaNQGjVbhrwYSMicERBHcQfl8qsA1Zg1QaVCaU0BQqVKhQAZoUqFAHK3uLtGSzK2oiSYAIxj7XYbdp6mbNrniDQQ1wliA5OrDFQqnUYJ3OwY+g6XuW8NaUlTaILBgx6gyBpa4kvkSdQJmTJ6hvEcPYCNcQqsnQ4BxbJg6ikTH/yaVnMiaxbs7Kor8TxPhEk2b9xj5muPcADzHmUlQ4ADBdR1e9MDFC9oa4SLt2MFAdBKjTOnyCGI2I6x1mmfwGj3WYAAHUDchQswBKiFGR8O8xU9zlzloAIYj7ElhmGnTJjyq2JHmJnJoGuxiBILfzDBy0OrB2aDBT3iSBnPX5sZI8ygsSF8uucxvlQQYPb6RUyHQSCSSpIOXBQ4BBOoQT93r5d6js3HLkliIJxII0n3YAO5GdR3kYEUkrYN0rLonrvRpgpwrqPPY6lNNoipAdSmhNKaYBmor7GMRM9SAM4yTgfE4p5NaHszbV+MtqwDCHaD3VGIIHWDFDerHFW0dBy/iL+o8NaTSgt2ltuQwa3d1ObrXG1srBAgIVcMXt7qxIi9sGNk27txluqjK6qyrbCnxrKSXE5BdWyPszsDNTlHtQx51xPCaBpUMQ4Jny27RgrG+O/y3nb53y7xLgDAvbuW7iPb1vJ1acr5v5aiFMgCCBM1lCOUkjolLGNlf2i4cXbllLKm4bLW1xAQ3AHcsDESF7HzF4gxK8ZzfgfCu2uKbhFtWW4Nb7cORHmQsxUsqqurSUJ1KYB22rvOF4c22v6j/Dr4r3FvOy6F0rbwoOFUaWIkgbx1rDPO7fF8QbyX1FjR4YUnUXgtaNwWG6MHYAaRIO287RX5OJlKVRs4HlXJR4ZvXrehLPhakQtq1tr8MkMx0lngZ90sIgGu0v8jDeGDchhqUWPEWDqDMFUMpGsWmkiOsyNzo8XyRrwuNYuBVv+EzWrlsBW8MjzBgNSltAM6T0xFa93kiXJZgSbba7b6gulriPbuHbPlUNHdQRFZy/GWjTLKNsq8rum3bVPEXXduTvGu2bdxzIkEmRc0nEhJgwY0rKkday+C5UVvamuM4VQEBS2pCxcEMVUSALuIjrMjFXuY80t2FJYgPpJRPtORsAO2qBMjfeiUq5BRvgsc04DxbTIcSN98jI/ECvPmRg2lp1Aw04Ig7EgZ+td1yPmT3LVpeIheJNpXuIFhQSSIEEiRic+tYPtNy/w72sLAu5MffGD9RH0NYqmacIzGNUOJ4cKJJJUEFR90YwPQHPzqdrh6ClpmtJdEx7El75+v/knNSpdBqMJ3g0ZjYAU4pomTTJpo1ClyakmmZsdNChNKkAaVChRYHAWOY31AnU3X/MZWXp5XUhvgDIwMVe4rnV4or2yyuTDrcUOpgbBxllmYUj54rVTglA2FS+CKnFl/KzH4bmdy4S1ywpYY/knwNS4w0AzOR/uq5ePiEE2QRIPh3NLBZEEK0E75lsmOk4vKgFGKeAvmZSs2HKgEv5SYLMHIGqYEghR20gfDrVpOHAz16ncn4k1KKVUlRDm2ECjTaNUQOmlNMmlNIB80ppk0ppgFjWr7Jlv4kFdIbQ+nXqg+nliNjnO21ZBM471t+yikcQsR9sT6aZO0wajyukbeFWy5yvgBa5uzm1aW7ctXbrXFvMxPi+EmkI4mdVlyNhFxowtaHtBzxVgxctXbclS66dSmA+hgxDGFBEYxNZy8AV5jdcgweJstqgeUFeHBAYeYHSVx6iuou+zqsysbl/yOHC+KWQMARJVwwIhjgzvUR8iUsujafj/ABrswvaHgH4vhEstYm0xsNq/iFTClWOoFS2RIxJJM+tULHD8Nb5db4M3ULWrg8jFblxg3GMANK7kq+w7ZwDXc8FwXhWkt6i2hAoYgBiFECdIAmABgZisV+DLcTec2LZd7T2kZn1W7qW3uwLixqS5q0yRI0kZMEBqdv8A0WFIucFeXwEa5FubdsySNKlgsByAOrbxXK+2PEcQtweBIUWblxyAuRaJLqWbcaSvlXMxvNdBzvgNXD6Qqz4ejSJGmVj+XuAQ2mDGwxVHlXsvbtcPbRwHfwtF8y5DOR/MUyfMM6ZjYQaLvbFwaxGfn699vSouYcUyWQ+kQWBSTCgx5Wb1DSY393Y7OuAqoCqW2ABaTBOZLTMDPU4rF47g7mh0t8IsMygsly2NQDqxJ1aSBA3P0qZqT4BNI6LkPGi7aLjYsYPRoAlvhM/T1qD2n5frsMeqecfIeYfQn8KPIEdAyeGyBXOnXoI0v5hp0M2FnT022rXuWtQI3mR23xvUpYlPZ5eBT6DAAkAyASAYIkAxMHIoTWzZhYYpjrNOmhSsCILFSK1BhQFVdiJJpU2aNSA6hSpUrHRmUqE0prQyHTSps0poAdSmmzSoEOmlNNmlNBVDhSoUQKVhiKgaRppoTCiSydz+NdD7KcbbtNcZzHlUDysTE+f3QTEhTO36c9bECuj9jX/msO6YjoAQTNY+Tk7PGtHQ8s5rZucRCXUYuHYKMMYWymQYMjS+O3oK3VxVXh+EQPrCKGIgsFAYiZgkZOc5q4TUNlpUGa5rlYY8SSZ0gXgvaRcIP4FTPcntWvzDgXuadN17YEzoOkmYzMHaDj16VlWfZ/iLdwsnEgqX1FHtAyTaKEFkZZloeY3UYO9NV2J30aHMVOjHRlJO8AGSY67dxTPNmQADpKEGSytbQknAzr1jrgAzmq3MhxWlgq2XlWGmbltsgjykkrOdz+FS8Cxayko1uBGhoDLpMAYxGJEdIrRGbHTUlrcVFpipF39KsglsyDj++fjWjZSaoWTB7Y/8fnFaVkGP2f2azki4nnntTwHhcU+CBcPiLOZ1ZeD6PqrKrt/bvhtXDo+5tuNh9lxBJ9JC1w4NO9GUlTHUKVKkAqaRTpoTRYUCnUKVOxUGlSmlSGZQNKabThWhmGlQpCgQaVCkaACKINNpChlIk1UtVNNCkOx9Ap3NNpGgYr14jbp0ro/Y+8PE3A1KsAwJzMSdj+dctxHun4Gum9k/8xvRZHodabVHk4Rr4nbPQbTbRkEfL61MBmok2HwqZf3+NZG4QKbcp4pr7GmhMrsJB/pmoDttUgPl/wBgPzgUy5WiM2QNvTUbO9OFBt60Rmx6TP8AatHhbmc/h896oR+Zq1YGT8f6UnwNFnjeHF209toh1ZSYnTIwYPUGCPhXlV+w1t2RveRip+IMYnpXrA3/AH2rgvbdAOKEACbSEwNzLiT3MAD5Cs0Oa9mEKVAUaRmKlSpUAKlSoGgBUqVKmB//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36878" name="Picture 14" descr="http://media3.washingtonpost.com/wp-srv/photo/gallery/100822/GAL-10Aug22-5507/media/PHO-10Aug22-246187.jpg"/>
          <p:cNvPicPr>
            <a:picLocks noChangeAspect="1" noChangeArrowheads="1"/>
          </p:cNvPicPr>
          <p:nvPr/>
        </p:nvPicPr>
        <p:blipFill>
          <a:blip r:embed="rId3" cstate="print"/>
          <a:srcRect/>
          <a:stretch>
            <a:fillRect/>
          </a:stretch>
        </p:blipFill>
        <p:spPr bwMode="auto">
          <a:xfrm>
            <a:off x="4724400" y="3886200"/>
            <a:ext cx="3886200" cy="2672118"/>
          </a:xfrm>
          <a:prstGeom prst="rect">
            <a:avLst/>
          </a:prstGeom>
          <a:noFill/>
        </p:spPr>
      </p:pic>
      <p:sp>
        <p:nvSpPr>
          <p:cNvPr id="12" name="TextBox 11"/>
          <p:cNvSpPr txBox="1"/>
          <p:nvPr/>
        </p:nvSpPr>
        <p:spPr>
          <a:xfrm>
            <a:off x="4572000" y="3048001"/>
            <a:ext cx="3810000" cy="923330"/>
          </a:xfrm>
          <a:prstGeom prst="rect">
            <a:avLst/>
          </a:prstGeom>
          <a:noFill/>
        </p:spPr>
        <p:txBody>
          <a:bodyPr wrap="square" rtlCol="0">
            <a:spAutoFit/>
          </a:bodyPr>
          <a:lstStyle/>
          <a:p>
            <a:r>
              <a:rPr lang="en-US" dirty="0" smtClean="0"/>
              <a:t>They build mound, so that when it floods there is a place where they can stay dry.</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Bibliography</a:t>
            </a:r>
            <a:endParaRPr lang="en-US" dirty="0"/>
          </a:p>
        </p:txBody>
      </p:sp>
      <p:sp>
        <p:nvSpPr>
          <p:cNvPr id="3" name="Content Placeholder 2"/>
          <p:cNvSpPr>
            <a:spLocks noGrp="1"/>
          </p:cNvSpPr>
          <p:nvPr>
            <p:ph idx="1"/>
          </p:nvPr>
        </p:nvSpPr>
        <p:spPr>
          <a:xfrm>
            <a:off x="457200" y="1524000"/>
            <a:ext cx="8229600" cy="5334000"/>
          </a:xfrm>
        </p:spPr>
        <p:txBody>
          <a:bodyPr>
            <a:normAutofit fontScale="55000" lnSpcReduction="20000"/>
          </a:bodyPr>
          <a:lstStyle/>
          <a:p>
            <a:r>
              <a:rPr lang="en-US" dirty="0" smtClean="0">
                <a:solidFill>
                  <a:srgbClr val="FF0000"/>
                </a:solidFill>
                <a:hlinkClick r:id="rId3"/>
              </a:rPr>
              <a:t>http</a:t>
            </a:r>
            <a:r>
              <a:rPr lang="en-US" dirty="0" smtClean="0">
                <a:solidFill>
                  <a:srgbClr val="FF0000"/>
                </a:solidFill>
                <a:hlinkClick r:id="rId3"/>
              </a:rPr>
              <a:t>://</a:t>
            </a:r>
            <a:r>
              <a:rPr lang="en-US" dirty="0" smtClean="0">
                <a:solidFill>
                  <a:srgbClr val="FF0000"/>
                </a:solidFill>
                <a:hlinkClick r:id="rId3"/>
              </a:rPr>
              <a:t>skvots.net/wp-content/uploads/2009/08/himalaya.jpg</a:t>
            </a:r>
            <a:r>
              <a:rPr lang="en-US" dirty="0" smtClean="0">
                <a:solidFill>
                  <a:srgbClr val="FF0000"/>
                </a:solidFill>
              </a:rPr>
              <a:t> </a:t>
            </a:r>
            <a:endParaRPr lang="en-US" dirty="0" smtClean="0">
              <a:solidFill>
                <a:srgbClr val="FF0000"/>
              </a:solidFill>
            </a:endParaRPr>
          </a:p>
          <a:p>
            <a:r>
              <a:rPr lang="en-US" dirty="0" smtClean="0">
                <a:solidFill>
                  <a:srgbClr val="FF0000"/>
                </a:solidFill>
                <a:hlinkClick r:id="rId4"/>
              </a:rPr>
              <a:t>http</a:t>
            </a:r>
            <a:r>
              <a:rPr lang="en-US" dirty="0" smtClean="0">
                <a:solidFill>
                  <a:srgbClr val="FF0000"/>
                </a:solidFill>
                <a:hlinkClick r:id="rId4"/>
              </a:rPr>
              <a:t>://</a:t>
            </a:r>
            <a:r>
              <a:rPr lang="en-US" dirty="0" smtClean="0">
                <a:solidFill>
                  <a:srgbClr val="FF0000"/>
                </a:solidFill>
                <a:hlinkClick r:id="rId4"/>
              </a:rPr>
              <a:t>www.globalvoicesonline.org/wp-content/uploads/2007/08/flood-in-bangladesh-07.gif</a:t>
            </a:r>
            <a:r>
              <a:rPr lang="en-US" dirty="0" smtClean="0">
                <a:solidFill>
                  <a:srgbClr val="FF0000"/>
                </a:solidFill>
              </a:rPr>
              <a:t>    </a:t>
            </a:r>
            <a:endParaRPr lang="en-US" dirty="0" smtClean="0">
              <a:solidFill>
                <a:srgbClr val="FF0000"/>
              </a:solidFill>
            </a:endParaRPr>
          </a:p>
          <a:p>
            <a:r>
              <a:rPr lang="en-US" dirty="0" smtClean="0">
                <a:solidFill>
                  <a:srgbClr val="FF0000"/>
                </a:solidFill>
                <a:hlinkClick r:id="rId5"/>
              </a:rPr>
              <a:t>http://</a:t>
            </a:r>
            <a:r>
              <a:rPr lang="en-US" dirty="0" smtClean="0">
                <a:solidFill>
                  <a:srgbClr val="FF0000"/>
                </a:solidFill>
                <a:hlinkClick r:id="rId5"/>
              </a:rPr>
              <a:t>www.sgvcc.org/community%20support/images/foodbank.JPG</a:t>
            </a:r>
            <a:r>
              <a:rPr lang="en-US" dirty="0" smtClean="0">
                <a:solidFill>
                  <a:srgbClr val="FF0000"/>
                </a:solidFill>
              </a:rPr>
              <a:t> </a:t>
            </a:r>
            <a:endParaRPr lang="en-US" dirty="0" smtClean="0">
              <a:solidFill>
                <a:srgbClr val="FF0000"/>
              </a:solidFill>
            </a:endParaRPr>
          </a:p>
          <a:p>
            <a:r>
              <a:rPr lang="en-US" dirty="0" smtClean="0">
                <a:solidFill>
                  <a:srgbClr val="FF0000"/>
                </a:solidFill>
                <a:hlinkClick r:id="rId6"/>
              </a:rPr>
              <a:t>http://</a:t>
            </a:r>
            <a:r>
              <a:rPr lang="en-US" dirty="0" smtClean="0">
                <a:solidFill>
                  <a:srgbClr val="FF0000"/>
                </a:solidFill>
                <a:hlinkClick r:id="rId6"/>
              </a:rPr>
              <a:t>t2.gstatic.com/images?q=tbn:ANd9GcRlLT0we2rM9aVi-A2v8rX78KCs7xs8PS3T2m17XZ1699cZxwIV</a:t>
            </a:r>
            <a:r>
              <a:rPr lang="en-US" dirty="0" smtClean="0">
                <a:solidFill>
                  <a:srgbClr val="FF0000"/>
                </a:solidFill>
              </a:rPr>
              <a:t> </a:t>
            </a:r>
            <a:endParaRPr lang="en-US" dirty="0" smtClean="0">
              <a:solidFill>
                <a:srgbClr val="FF0000"/>
              </a:solidFill>
            </a:endParaRPr>
          </a:p>
          <a:p>
            <a:r>
              <a:rPr lang="en-US" dirty="0" smtClean="0">
                <a:solidFill>
                  <a:srgbClr val="FF0000"/>
                </a:solidFill>
                <a:hlinkClick r:id="rId7"/>
              </a:rPr>
              <a:t>http://</a:t>
            </a:r>
            <a:r>
              <a:rPr lang="en-US" dirty="0" smtClean="0">
                <a:solidFill>
                  <a:srgbClr val="FF0000"/>
                </a:solidFill>
                <a:hlinkClick r:id="rId7"/>
              </a:rPr>
              <a:t>media3.washingtonpost.com/wp-srv/photo/gallery/100822/GAL-10Aug22-5507/media/PHO-10Aug22-246187.jpg</a:t>
            </a:r>
            <a:r>
              <a:rPr lang="en-US" dirty="0" smtClean="0">
                <a:solidFill>
                  <a:srgbClr val="FF0000"/>
                </a:solidFill>
              </a:rPr>
              <a:t> </a:t>
            </a:r>
            <a:endParaRPr lang="en-US" dirty="0" smtClean="0">
              <a:solidFill>
                <a:srgbClr val="FF0000"/>
              </a:solidFill>
            </a:endParaRPr>
          </a:p>
          <a:p>
            <a:r>
              <a:rPr lang="en-US" dirty="0" smtClean="0">
                <a:solidFill>
                  <a:srgbClr val="FF0000"/>
                </a:solidFill>
                <a:hlinkClick r:id="rId8"/>
              </a:rPr>
              <a:t>http://</a:t>
            </a:r>
            <a:r>
              <a:rPr lang="en-US" dirty="0" smtClean="0">
                <a:solidFill>
                  <a:srgbClr val="FF0000"/>
                </a:solidFill>
                <a:hlinkClick r:id="rId8"/>
              </a:rPr>
              <a:t>t1.gstatic.com/images?q=tbn:ANd9GcTHfxGLLw6m6PMFICCLg-fuyWFEhF4xg2xkJE9GgHg9Ym4riwxt&amp;t=1</a:t>
            </a:r>
            <a:r>
              <a:rPr lang="en-US" dirty="0" smtClean="0">
                <a:solidFill>
                  <a:srgbClr val="FF0000"/>
                </a:solidFill>
              </a:rPr>
              <a:t> </a:t>
            </a:r>
            <a:endParaRPr lang="en-US" dirty="0" smtClean="0">
              <a:solidFill>
                <a:srgbClr val="FF0000"/>
              </a:solidFill>
            </a:endParaRPr>
          </a:p>
          <a:p>
            <a:r>
              <a:rPr lang="en-US" dirty="0" smtClean="0">
                <a:solidFill>
                  <a:srgbClr val="FF0000"/>
                </a:solidFill>
                <a:hlinkClick r:id="rId9"/>
              </a:rPr>
              <a:t>http://</a:t>
            </a:r>
            <a:r>
              <a:rPr lang="en-US" dirty="0" smtClean="0">
                <a:solidFill>
                  <a:srgbClr val="FF0000"/>
                </a:solidFill>
                <a:hlinkClick r:id="rId9"/>
              </a:rPr>
              <a:t>t3.gstatic.com/images?q=tbn:ANd9GcRUxNnTCTNm2Yy5BmMhr7RuqunERppavN0RxAfa9_Jo5Ksj6iNt&amp;t=1</a:t>
            </a:r>
            <a:r>
              <a:rPr lang="en-US" dirty="0" smtClean="0">
                <a:solidFill>
                  <a:srgbClr val="FF0000"/>
                </a:solidFill>
              </a:rPr>
              <a:t> </a:t>
            </a:r>
            <a:endParaRPr lang="en-US" dirty="0" smtClean="0">
              <a:solidFill>
                <a:srgbClr val="FF0000"/>
              </a:solidFill>
            </a:endParaRPr>
          </a:p>
          <a:p>
            <a:r>
              <a:rPr lang="en-US" dirty="0" smtClean="0">
                <a:solidFill>
                  <a:srgbClr val="FF0000"/>
                </a:solidFill>
                <a:hlinkClick r:id="rId10"/>
              </a:rPr>
              <a:t>http://</a:t>
            </a:r>
            <a:r>
              <a:rPr lang="en-US" dirty="0" smtClean="0">
                <a:solidFill>
                  <a:srgbClr val="FF0000"/>
                </a:solidFill>
                <a:hlinkClick r:id="rId10"/>
              </a:rPr>
              <a:t>t1.gstatic.com/images?q=tbn:ANd9GcTcrdLZK57woC-84b4pOjMPGJdqb9XOyk8BpQVWJldGNNLuY1v6&amp;t=1</a:t>
            </a:r>
            <a:r>
              <a:rPr lang="en-US" dirty="0" smtClean="0">
                <a:solidFill>
                  <a:srgbClr val="FF0000"/>
                </a:solidFill>
              </a:rPr>
              <a:t> </a:t>
            </a:r>
            <a:endParaRPr lang="en-US" dirty="0" smtClean="0">
              <a:solidFill>
                <a:srgbClr val="FF0000"/>
              </a:solidFill>
            </a:endParaRPr>
          </a:p>
          <a:p>
            <a:r>
              <a:rPr lang="en-US" dirty="0" smtClean="0">
                <a:solidFill>
                  <a:srgbClr val="FF0000"/>
                </a:solidFill>
                <a:hlinkClick r:id="rId11"/>
              </a:rPr>
              <a:t>http://</a:t>
            </a:r>
            <a:r>
              <a:rPr lang="en-US" dirty="0" smtClean="0">
                <a:solidFill>
                  <a:srgbClr val="FF0000"/>
                </a:solidFill>
                <a:hlinkClick r:id="rId11"/>
              </a:rPr>
              <a:t>t0.gstatic.com/images?q=tbn:ANd9GcS8dRv7bSbGFnDW2jVAGWskWimlZ4dDtdjPGL1QljLjANxR3Ph8&amp;t=1</a:t>
            </a:r>
            <a:r>
              <a:rPr lang="en-US" dirty="0" smtClean="0">
                <a:solidFill>
                  <a:srgbClr val="FF0000"/>
                </a:solidFill>
              </a:rPr>
              <a:t> </a:t>
            </a:r>
            <a:endParaRPr lang="en-US" dirty="0" smtClean="0">
              <a:solidFill>
                <a:srgbClr val="FF0000"/>
              </a:solidFill>
            </a:endParaRPr>
          </a:p>
          <a:p>
            <a:r>
              <a:rPr lang="en-US" dirty="0" smtClean="0">
                <a:solidFill>
                  <a:srgbClr val="FF0000"/>
                </a:solidFill>
                <a:hlinkClick r:id="rId12"/>
              </a:rPr>
              <a:t>http://newsimg.bbc.co.uk/media/images/44045000/jpg/_</a:t>
            </a:r>
            <a:r>
              <a:rPr lang="en-US" dirty="0" smtClean="0">
                <a:solidFill>
                  <a:srgbClr val="FF0000"/>
                </a:solidFill>
                <a:hlinkClick r:id="rId12"/>
              </a:rPr>
              <a:t>44045095_416_4floods_ap.jpg</a:t>
            </a:r>
            <a:r>
              <a:rPr lang="en-US" dirty="0" smtClean="0">
                <a:solidFill>
                  <a:srgbClr val="FF0000"/>
                </a:solidFill>
              </a:rPr>
              <a:t> </a:t>
            </a:r>
            <a:endParaRPr lang="en-US" dirty="0" smtClean="0">
              <a:solidFill>
                <a:srgbClr val="FF0000"/>
              </a:solidFill>
            </a:endParaRPr>
          </a:p>
          <a:p>
            <a:r>
              <a:rPr lang="en-US" dirty="0" smtClean="0">
                <a:solidFill>
                  <a:srgbClr val="FF0000"/>
                </a:solidFill>
                <a:hlinkClick r:id="rId13"/>
              </a:rPr>
              <a:t>http://</a:t>
            </a:r>
            <a:r>
              <a:rPr lang="en-US" dirty="0" smtClean="0">
                <a:solidFill>
                  <a:srgbClr val="FF0000"/>
                </a:solidFill>
                <a:hlinkClick r:id="rId13"/>
              </a:rPr>
              <a:t>t3.gstatic.com/images?q=tbn:ANd9GcTsJ1eN_YddFNuINsJbA_Hqn2lfJnA-gZ-xHKZvm30nLnKYA9LC&amp;t=1</a:t>
            </a:r>
            <a:r>
              <a:rPr lang="en-US" dirty="0" smtClean="0">
                <a:solidFill>
                  <a:srgbClr val="FF0000"/>
                </a:solidFill>
              </a:rPr>
              <a:t> </a:t>
            </a:r>
            <a:endParaRPr lang="en-US" dirty="0" smtClean="0">
              <a:solidFill>
                <a:srgbClr val="FF0000"/>
              </a:solidFill>
            </a:endParaRPr>
          </a:p>
          <a:p>
            <a:r>
              <a:rPr lang="en-US" dirty="0" smtClean="0">
                <a:solidFill>
                  <a:srgbClr val="FF0000"/>
                </a:solidFill>
                <a:hlinkClick r:id="rId14"/>
              </a:rPr>
              <a:t>http://</a:t>
            </a:r>
            <a:r>
              <a:rPr lang="en-US" dirty="0" smtClean="0">
                <a:solidFill>
                  <a:srgbClr val="FF0000"/>
                </a:solidFill>
                <a:hlinkClick r:id="rId14"/>
              </a:rPr>
              <a:t>www.sos-arsenic.net/images/urb01.jpg</a:t>
            </a:r>
            <a:r>
              <a:rPr lang="en-US" dirty="0" smtClean="0">
                <a:solidFill>
                  <a:srgbClr val="FF0000"/>
                </a:solidFill>
              </a:rPr>
              <a:t> </a:t>
            </a:r>
            <a:endParaRPr lang="en-US" dirty="0">
              <a:solidFill>
                <a:srgbClr val="FF0000"/>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1"/>
            <a:ext cx="7772400" cy="762000"/>
          </a:xfrm>
        </p:spPr>
        <p:txBody>
          <a:bodyPr>
            <a:normAutofit/>
          </a:bodyPr>
          <a:lstStyle/>
          <a:p>
            <a:r>
              <a:rPr lang="en-US" dirty="0" smtClean="0"/>
              <a:t>Flooding in Bangladesh</a:t>
            </a:r>
            <a:endParaRPr lang="en-US" dirty="0"/>
          </a:p>
        </p:txBody>
      </p:sp>
      <p:sp>
        <p:nvSpPr>
          <p:cNvPr id="3" name="Subtitle 2"/>
          <p:cNvSpPr>
            <a:spLocks noGrp="1"/>
          </p:cNvSpPr>
          <p:nvPr>
            <p:ph type="subTitle" idx="1"/>
          </p:nvPr>
        </p:nvSpPr>
        <p:spPr>
          <a:xfrm>
            <a:off x="1371600" y="5638800"/>
            <a:ext cx="6400800" cy="990600"/>
          </a:xfrm>
        </p:spPr>
        <p:txBody>
          <a:bodyPr>
            <a:normAutofit fontScale="85000" lnSpcReduction="10000"/>
          </a:bodyPr>
          <a:lstStyle/>
          <a:p>
            <a:r>
              <a:rPr lang="en-US" dirty="0" smtClean="0">
                <a:solidFill>
                  <a:srgbClr val="FF0000"/>
                </a:solidFill>
              </a:rPr>
              <a:t>What are the Causes, Effects and Responses to Flooding in Bangladesh</a:t>
            </a:r>
            <a:r>
              <a:rPr lang="en-US" dirty="0" smtClean="0"/>
              <a:t>.</a:t>
            </a:r>
            <a:endParaRPr lang="en-US" dirty="0"/>
          </a:p>
        </p:txBody>
      </p:sp>
      <p:sp>
        <p:nvSpPr>
          <p:cNvPr id="4" name="TextBox 3"/>
          <p:cNvSpPr txBox="1"/>
          <p:nvPr/>
        </p:nvSpPr>
        <p:spPr>
          <a:xfrm>
            <a:off x="228600" y="1066801"/>
            <a:ext cx="4419600" cy="4524315"/>
          </a:xfrm>
          <a:prstGeom prst="rect">
            <a:avLst/>
          </a:prstGeom>
          <a:noFill/>
        </p:spPr>
        <p:txBody>
          <a:bodyPr wrap="square" rtlCol="0">
            <a:spAutoFit/>
          </a:bodyPr>
          <a:lstStyle/>
          <a:p>
            <a:pPr algn="ctr"/>
            <a:r>
              <a:rPr lang="en-US" b="1" dirty="0" smtClean="0"/>
              <a:t>Assessment Task:</a:t>
            </a:r>
          </a:p>
          <a:p>
            <a:r>
              <a:rPr lang="en-US" dirty="0" smtClean="0"/>
              <a:t>You are a photo editor for a news </a:t>
            </a:r>
            <a:r>
              <a:rPr lang="en-US" dirty="0" err="1" smtClean="0"/>
              <a:t>organisation</a:t>
            </a:r>
            <a:r>
              <a:rPr lang="en-US" dirty="0" smtClean="0"/>
              <a:t> who is putting together a presentation on the causes, effects and responses to flooding in Bangladesh. You will be concentrating on one particular flood event in 1998.</a:t>
            </a:r>
          </a:p>
          <a:p>
            <a:endParaRPr lang="en-US" dirty="0"/>
          </a:p>
          <a:p>
            <a:r>
              <a:rPr lang="en-US" dirty="0" smtClean="0"/>
              <a:t>There  SHOULD be more than one photo for each section.</a:t>
            </a:r>
          </a:p>
          <a:p>
            <a:r>
              <a:rPr lang="en-US" dirty="0" smtClean="0"/>
              <a:t>Each photo has to have a caption that describes and explains the relevance of the photo.</a:t>
            </a:r>
          </a:p>
          <a:p>
            <a:r>
              <a:rPr lang="en-US" dirty="0" smtClean="0"/>
              <a:t>I.e. it should not be – here is a picture of flat land, it should be:</a:t>
            </a:r>
            <a:endParaRPr lang="en-US" dirty="0"/>
          </a:p>
        </p:txBody>
      </p:sp>
      <p:sp>
        <p:nvSpPr>
          <p:cNvPr id="6" name="TextBox 5"/>
          <p:cNvSpPr txBox="1"/>
          <p:nvPr/>
        </p:nvSpPr>
        <p:spPr>
          <a:xfrm>
            <a:off x="4724400" y="4267201"/>
            <a:ext cx="4191000" cy="1384995"/>
          </a:xfrm>
          <a:prstGeom prst="rect">
            <a:avLst/>
          </a:prstGeom>
          <a:noFill/>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sz="1400" dirty="0" smtClean="0"/>
              <a:t>“Bangladesh in mainly low lying flat land with …% being less than …. Meters above sea level. This means when rivers flood it covers a large area of land. </a:t>
            </a:r>
          </a:p>
          <a:p>
            <a:r>
              <a:rPr lang="en-US" sz="1400" dirty="0" smtClean="0"/>
              <a:t>Source: www.mrpiersiscoolandhisphotosaregreat.com</a:t>
            </a:r>
            <a:endParaRPr lang="en-US" dirty="0"/>
          </a:p>
        </p:txBody>
      </p:sp>
      <p:pic>
        <p:nvPicPr>
          <p:cNvPr id="16386" name="Picture 2" descr="http://upload.wikimedia.org/wikipedia/commons/thumb/9/90/Flooding_after_1991_cyclone.jpg/450px-Flooding_after_1991_cyclone.jpg"/>
          <p:cNvPicPr>
            <a:picLocks noChangeAspect="1" noChangeArrowheads="1"/>
          </p:cNvPicPr>
          <p:nvPr/>
        </p:nvPicPr>
        <p:blipFill>
          <a:blip r:embed="rId2" cstate="print"/>
          <a:srcRect/>
          <a:stretch>
            <a:fillRect/>
          </a:stretch>
        </p:blipFill>
        <p:spPr bwMode="auto">
          <a:xfrm>
            <a:off x="4648200" y="1143000"/>
            <a:ext cx="4286251" cy="2886076"/>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What are the Physical Causes of Flooding</a:t>
            </a:r>
            <a:endParaRPr lang="en-US" sz="3600" dirty="0"/>
          </a:p>
        </p:txBody>
      </p:sp>
      <p:sp>
        <p:nvSpPr>
          <p:cNvPr id="8" name="Content Placeholder 7"/>
          <p:cNvSpPr>
            <a:spLocks noGrp="1"/>
          </p:cNvSpPr>
          <p:nvPr>
            <p:ph idx="1"/>
          </p:nvPr>
        </p:nvSpPr>
        <p:spPr>
          <a:xfrm>
            <a:off x="4724400" y="4191000"/>
            <a:ext cx="4419600" cy="2057400"/>
          </a:xfrm>
        </p:spPr>
        <p:txBody>
          <a:bodyPr>
            <a:noAutofit/>
          </a:bodyPr>
          <a:lstStyle/>
          <a:p>
            <a:pPr>
              <a:buNone/>
            </a:pPr>
            <a:r>
              <a:rPr lang="en-US" sz="1800" dirty="0" smtClean="0"/>
              <a:t>	Since </a:t>
            </a:r>
            <a:r>
              <a:rPr lang="en-US" sz="1800" dirty="0" smtClean="0"/>
              <a:t>Bangladesh’ rivers go through the Himalayas mountain rages, when the snow from these mountains melt, the water slides down as surface run-off due to the steep relief of these mountains which results to soil erosion.</a:t>
            </a:r>
          </a:p>
        </p:txBody>
      </p:sp>
      <p:pic>
        <p:nvPicPr>
          <p:cNvPr id="5122" name="Picture 2" descr="http://mm04.nasaimages.org/MediaManager/srvr?mediafile=/Size4/nasaNAS-10-NA/73692/Bangladesh_TMO_2005262_lrg.jpg&amp;userid=1&amp;username=admin&amp;resolution=4&amp;servertype=JVA&amp;cid=10&amp;iid=nasaNAS&amp;vcid=NA&amp;usergroup=Earth_Observatory_(nasa)-10-Admin&amp;profileid=46"/>
          <p:cNvPicPr>
            <a:picLocks noChangeAspect="1" noChangeArrowheads="1"/>
          </p:cNvPicPr>
          <p:nvPr/>
        </p:nvPicPr>
        <p:blipFill>
          <a:blip r:embed="rId2" cstate="print"/>
          <a:srcRect/>
          <a:stretch>
            <a:fillRect/>
          </a:stretch>
        </p:blipFill>
        <p:spPr bwMode="auto">
          <a:xfrm>
            <a:off x="457200" y="1524000"/>
            <a:ext cx="3759200" cy="2819400"/>
          </a:xfrm>
          <a:prstGeom prst="rect">
            <a:avLst/>
          </a:prstGeom>
          <a:noFill/>
        </p:spPr>
      </p:pic>
      <p:pic>
        <p:nvPicPr>
          <p:cNvPr id="6146" name="Picture 2" descr="http://skvots.net/wp-content/uploads/2009/08/himalaya.jpg"/>
          <p:cNvPicPr>
            <a:picLocks noChangeAspect="1" noChangeArrowheads="1"/>
          </p:cNvPicPr>
          <p:nvPr/>
        </p:nvPicPr>
        <p:blipFill>
          <a:blip r:embed="rId3" cstate="print"/>
          <a:srcRect/>
          <a:stretch>
            <a:fillRect/>
          </a:stretch>
        </p:blipFill>
        <p:spPr bwMode="auto">
          <a:xfrm>
            <a:off x="4724400" y="1066800"/>
            <a:ext cx="4038600" cy="3028950"/>
          </a:xfrm>
          <a:prstGeom prst="rect">
            <a:avLst/>
          </a:prstGeom>
          <a:noFill/>
        </p:spPr>
      </p:pic>
      <p:sp>
        <p:nvSpPr>
          <p:cNvPr id="9" name="TextBox 8"/>
          <p:cNvSpPr txBox="1"/>
          <p:nvPr/>
        </p:nvSpPr>
        <p:spPr>
          <a:xfrm>
            <a:off x="0" y="4272677"/>
            <a:ext cx="5181600" cy="2308324"/>
          </a:xfrm>
          <a:prstGeom prst="rect">
            <a:avLst/>
          </a:prstGeom>
          <a:noFill/>
        </p:spPr>
        <p:txBody>
          <a:bodyPr wrap="square" rtlCol="0">
            <a:spAutoFit/>
          </a:bodyPr>
          <a:lstStyle/>
          <a:p>
            <a:r>
              <a:rPr lang="en-US" dirty="0" smtClean="0"/>
              <a:t>Some places in Bangladesh receive at </a:t>
            </a:r>
            <a:r>
              <a:rPr lang="en-US" dirty="0" smtClean="0"/>
              <a:t>least </a:t>
            </a:r>
            <a:r>
              <a:rPr lang="en-US" dirty="0" smtClean="0"/>
              <a:t>1800 to 2600 mm of rainfall a year. Eighty percent (80%) of their rainfall comes from monsoon season which fall from May to September.  This rainy period sometimes causes rivers to swell and over flow  and create the enormous flood that they experience. </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74638"/>
            <a:ext cx="8686800" cy="1143000"/>
          </a:xfrm>
        </p:spPr>
        <p:txBody>
          <a:bodyPr>
            <a:normAutofit fontScale="90000"/>
          </a:bodyPr>
          <a:lstStyle/>
          <a:p>
            <a:r>
              <a:rPr lang="en-US" dirty="0" smtClean="0"/>
              <a:t>What are the Human Causes of Flooding</a:t>
            </a:r>
            <a:endParaRPr lang="en-US" dirty="0"/>
          </a:p>
        </p:txBody>
      </p:sp>
      <p:sp>
        <p:nvSpPr>
          <p:cNvPr id="6" name="TextBox 5"/>
          <p:cNvSpPr txBox="1"/>
          <p:nvPr/>
        </p:nvSpPr>
        <p:spPr>
          <a:xfrm>
            <a:off x="4953000" y="4495801"/>
            <a:ext cx="3733800" cy="2031325"/>
          </a:xfrm>
          <a:prstGeom prst="rect">
            <a:avLst/>
          </a:prstGeom>
          <a:noFill/>
        </p:spPr>
        <p:txBody>
          <a:bodyPr wrap="square" rtlCol="0">
            <a:spAutoFit/>
          </a:bodyPr>
          <a:lstStyle/>
          <a:p>
            <a:r>
              <a:rPr lang="en-US" dirty="0" smtClean="0"/>
              <a:t>As the population of Bangladesh increases, the need to provide also increases. More and more building are being built and roads are being provided, so not as much water can seep into the ground . </a:t>
            </a:r>
            <a:endParaRPr lang="en-US" dirty="0"/>
          </a:p>
        </p:txBody>
      </p:sp>
      <p:pic>
        <p:nvPicPr>
          <p:cNvPr id="9220" name="Picture 4" descr="http://t1.gstatic.com/images?q=tbn:ANd9GcTHfxGLLw6m6PMFICCLg-fuyWFEhF4xg2xkJE9GgHg9Ym4riwxt&amp;t=1"/>
          <p:cNvPicPr>
            <a:picLocks noChangeAspect="1" noChangeArrowheads="1"/>
          </p:cNvPicPr>
          <p:nvPr/>
        </p:nvPicPr>
        <p:blipFill>
          <a:blip r:embed="rId2" cstate="print"/>
          <a:srcRect/>
          <a:stretch>
            <a:fillRect/>
          </a:stretch>
        </p:blipFill>
        <p:spPr bwMode="auto">
          <a:xfrm>
            <a:off x="685801" y="1676400"/>
            <a:ext cx="3437467" cy="2209800"/>
          </a:xfrm>
          <a:prstGeom prst="rect">
            <a:avLst/>
          </a:prstGeom>
          <a:noFill/>
        </p:spPr>
      </p:pic>
      <p:sp>
        <p:nvSpPr>
          <p:cNvPr id="8" name="TextBox 7"/>
          <p:cNvSpPr txBox="1"/>
          <p:nvPr/>
        </p:nvSpPr>
        <p:spPr>
          <a:xfrm>
            <a:off x="457200" y="4267200"/>
            <a:ext cx="3810000" cy="1754326"/>
          </a:xfrm>
          <a:prstGeom prst="rect">
            <a:avLst/>
          </a:prstGeom>
          <a:noFill/>
        </p:spPr>
        <p:txBody>
          <a:bodyPr wrap="square" rtlCol="0">
            <a:spAutoFit/>
          </a:bodyPr>
          <a:lstStyle/>
          <a:p>
            <a:r>
              <a:rPr lang="en-US" dirty="0" smtClean="0"/>
              <a:t>More and more trees are being cut in the Himalayas mountains. Because of this more water is going to the river because there are no roots to hold back the water. </a:t>
            </a:r>
            <a:endParaRPr lang="en-US" dirty="0"/>
          </a:p>
        </p:txBody>
      </p:sp>
      <p:pic>
        <p:nvPicPr>
          <p:cNvPr id="9222" name="Picture 6" descr="http://t3.gstatic.com/images?q=tbn:ANd9GcTsJ1eN_YddFNuINsJbA_Hqn2lfJnA-gZ-xHKZvm30nLnKYA9LC&amp;t=1"/>
          <p:cNvPicPr>
            <a:picLocks noChangeAspect="1" noChangeArrowheads="1"/>
          </p:cNvPicPr>
          <p:nvPr/>
        </p:nvPicPr>
        <p:blipFill>
          <a:blip r:embed="rId3" cstate="print"/>
          <a:srcRect/>
          <a:stretch>
            <a:fillRect/>
          </a:stretch>
        </p:blipFill>
        <p:spPr bwMode="auto">
          <a:xfrm>
            <a:off x="4800602" y="1600200"/>
            <a:ext cx="3662311" cy="2743200"/>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Case Study 1998 Floods</a:t>
            </a:r>
            <a:endParaRPr lang="en-US" dirty="0"/>
          </a:p>
        </p:txBody>
      </p:sp>
      <p:sp>
        <p:nvSpPr>
          <p:cNvPr id="3" name="Content Placeholder 2"/>
          <p:cNvSpPr>
            <a:spLocks noGrp="1"/>
          </p:cNvSpPr>
          <p:nvPr>
            <p:ph idx="1"/>
          </p:nvPr>
        </p:nvSpPr>
        <p:spPr/>
        <p:txBody>
          <a:bodyPr/>
          <a:lstStyle/>
          <a:p>
            <a:r>
              <a:rPr lang="en-US" dirty="0" smtClean="0"/>
              <a:t>On the next few pages add the effects of the flood. You should look at the primary effects (those that happen straight away) and the secondary effects (those that may happen over the next few days and months)</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Primary effects</a:t>
            </a:r>
            <a:endParaRPr lang="en-US" dirty="0"/>
          </a:p>
        </p:txBody>
      </p:sp>
      <p:pic>
        <p:nvPicPr>
          <p:cNvPr id="21506" name="Picture 2" descr="http://cache2.asset-cache.net/xc/81624717.jpg?v=1&amp;c=IWSAsset&amp;k=2&amp;d=77BFBA49EF8789215ABF3343C02EA54879442008C5724ED82757A3F05A3E8FC158D2B5DABDA2F897E30A760B0D811297"/>
          <p:cNvPicPr>
            <a:picLocks noChangeAspect="1" noChangeArrowheads="1"/>
          </p:cNvPicPr>
          <p:nvPr/>
        </p:nvPicPr>
        <p:blipFill>
          <a:blip r:embed="rId2" cstate="print"/>
          <a:srcRect/>
          <a:stretch>
            <a:fillRect/>
          </a:stretch>
        </p:blipFill>
        <p:spPr bwMode="auto">
          <a:xfrm>
            <a:off x="685802" y="1295400"/>
            <a:ext cx="2604655" cy="3887350"/>
          </a:xfrm>
          <a:prstGeom prst="rect">
            <a:avLst/>
          </a:prstGeom>
          <a:noFill/>
        </p:spPr>
      </p:pic>
      <p:pic>
        <p:nvPicPr>
          <p:cNvPr id="21508" name="Picture 4" descr="Flood in Bangladesh"/>
          <p:cNvPicPr>
            <a:picLocks noChangeAspect="1" noChangeArrowheads="1"/>
          </p:cNvPicPr>
          <p:nvPr/>
        </p:nvPicPr>
        <p:blipFill>
          <a:blip r:embed="rId3" cstate="print"/>
          <a:srcRect/>
          <a:stretch>
            <a:fillRect/>
          </a:stretch>
        </p:blipFill>
        <p:spPr bwMode="auto">
          <a:xfrm>
            <a:off x="6324600" y="685801"/>
            <a:ext cx="2268072" cy="3084577"/>
          </a:xfrm>
          <a:prstGeom prst="rect">
            <a:avLst/>
          </a:prstGeom>
          <a:noFill/>
        </p:spPr>
      </p:pic>
      <p:sp>
        <p:nvSpPr>
          <p:cNvPr id="6" name="TextBox 5"/>
          <p:cNvSpPr txBox="1"/>
          <p:nvPr/>
        </p:nvSpPr>
        <p:spPr>
          <a:xfrm>
            <a:off x="6248400" y="3962401"/>
            <a:ext cx="2971800" cy="646331"/>
          </a:xfrm>
          <a:prstGeom prst="rect">
            <a:avLst/>
          </a:prstGeom>
          <a:noFill/>
        </p:spPr>
        <p:txBody>
          <a:bodyPr wrap="square" rtlCol="0">
            <a:spAutoFit/>
          </a:bodyPr>
          <a:lstStyle/>
          <a:p>
            <a:r>
              <a:rPr lang="en-US" dirty="0" smtClean="0"/>
              <a:t>At least 70% of the country flooded.</a:t>
            </a:r>
            <a:endParaRPr lang="en-US" dirty="0"/>
          </a:p>
        </p:txBody>
      </p:sp>
      <p:sp>
        <p:nvSpPr>
          <p:cNvPr id="7" name="TextBox 6"/>
          <p:cNvSpPr txBox="1"/>
          <p:nvPr/>
        </p:nvSpPr>
        <p:spPr>
          <a:xfrm>
            <a:off x="457200" y="5486401"/>
            <a:ext cx="3962400" cy="369332"/>
          </a:xfrm>
          <a:prstGeom prst="rect">
            <a:avLst/>
          </a:prstGeom>
          <a:noFill/>
        </p:spPr>
        <p:txBody>
          <a:bodyPr wrap="square" rtlCol="0">
            <a:spAutoFit/>
          </a:bodyPr>
          <a:lstStyle/>
          <a:p>
            <a:r>
              <a:rPr lang="en-US" dirty="0" smtClean="0"/>
              <a:t>A lot of crop died in this event. </a:t>
            </a:r>
            <a:endParaRPr lang="en-US" dirty="0"/>
          </a:p>
        </p:txBody>
      </p:sp>
      <p:sp>
        <p:nvSpPr>
          <p:cNvPr id="8" name="TextBox 7"/>
          <p:cNvSpPr txBox="1"/>
          <p:nvPr/>
        </p:nvSpPr>
        <p:spPr>
          <a:xfrm>
            <a:off x="3581400" y="2667001"/>
            <a:ext cx="2286000" cy="646331"/>
          </a:xfrm>
          <a:prstGeom prst="rect">
            <a:avLst/>
          </a:prstGeom>
          <a:noFill/>
        </p:spPr>
        <p:txBody>
          <a:bodyPr wrap="square" rtlCol="0">
            <a:spAutoFit/>
          </a:bodyPr>
          <a:lstStyle/>
          <a:p>
            <a:r>
              <a:rPr lang="en-US" dirty="0" smtClean="0"/>
              <a:t>Drowning occurs</a:t>
            </a:r>
            <a:endParaRPr lang="en-US" dirty="0" smtClean="0"/>
          </a:p>
          <a:p>
            <a:endParaRPr lang="en-US" dirty="0"/>
          </a:p>
        </p:txBody>
      </p:sp>
      <p:pic>
        <p:nvPicPr>
          <p:cNvPr id="7170" name="Picture 2" descr="http://t3.gstatic.com/images?q=tbn:ANd9GcRUxNnTCTNm2Yy5BmMhr7RuqunERppavN0RxAfa9_Jo5Ksj6iNt&amp;t=1"/>
          <p:cNvPicPr>
            <a:picLocks noChangeAspect="1" noChangeArrowheads="1"/>
          </p:cNvPicPr>
          <p:nvPr/>
        </p:nvPicPr>
        <p:blipFill>
          <a:blip r:embed="rId4" cstate="print"/>
          <a:srcRect/>
          <a:stretch>
            <a:fillRect/>
          </a:stretch>
        </p:blipFill>
        <p:spPr bwMode="auto">
          <a:xfrm>
            <a:off x="3505200" y="3124200"/>
            <a:ext cx="2368296" cy="1600200"/>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Secondary effects</a:t>
            </a:r>
            <a:endParaRPr lang="en-US" dirty="0"/>
          </a:p>
        </p:txBody>
      </p:sp>
      <p:sp>
        <p:nvSpPr>
          <p:cNvPr id="5" name="TextBox 4"/>
          <p:cNvSpPr txBox="1"/>
          <p:nvPr/>
        </p:nvSpPr>
        <p:spPr>
          <a:xfrm>
            <a:off x="4343400" y="3886200"/>
            <a:ext cx="4419600" cy="923330"/>
          </a:xfrm>
          <a:prstGeom prst="rect">
            <a:avLst/>
          </a:prstGeom>
          <a:noFill/>
        </p:spPr>
        <p:txBody>
          <a:bodyPr wrap="square" rtlCol="0">
            <a:spAutoFit/>
          </a:bodyPr>
          <a:lstStyle/>
          <a:p>
            <a:r>
              <a:rPr lang="en-US" dirty="0" smtClean="0"/>
              <a:t>Because of food shortage, a lot of people </a:t>
            </a:r>
            <a:r>
              <a:rPr lang="en-US" dirty="0" smtClean="0"/>
              <a:t>grow </a:t>
            </a:r>
            <a:r>
              <a:rPr lang="en-US" dirty="0" smtClean="0"/>
              <a:t>hungry due to food shortage.</a:t>
            </a:r>
            <a:endParaRPr lang="en-US" dirty="0"/>
          </a:p>
        </p:txBody>
      </p:sp>
      <p:sp>
        <p:nvSpPr>
          <p:cNvPr id="7" name="TextBox 6"/>
          <p:cNvSpPr txBox="1"/>
          <p:nvPr/>
        </p:nvSpPr>
        <p:spPr>
          <a:xfrm>
            <a:off x="152400" y="1447800"/>
            <a:ext cx="3429000" cy="923330"/>
          </a:xfrm>
          <a:prstGeom prst="rect">
            <a:avLst/>
          </a:prstGeom>
          <a:noFill/>
        </p:spPr>
        <p:txBody>
          <a:bodyPr wrap="square" rtlCol="0">
            <a:spAutoFit/>
          </a:bodyPr>
          <a:lstStyle/>
          <a:p>
            <a:r>
              <a:rPr lang="en-US" dirty="0" smtClean="0"/>
              <a:t>Water became really dirty because of bits and bits of trash collected on the way. </a:t>
            </a:r>
            <a:endParaRPr lang="en-US" dirty="0"/>
          </a:p>
        </p:txBody>
      </p:sp>
      <p:pic>
        <p:nvPicPr>
          <p:cNvPr id="8" name="Picture 2" descr="http://t1.gstatic.com/images?q=tbn:ANd9GcTcrdLZK57woC-84b4pOjMPGJdqb9XOyk8BpQVWJldGNNLuY1v6&amp;t=1"/>
          <p:cNvPicPr>
            <a:picLocks noChangeAspect="1" noChangeArrowheads="1"/>
          </p:cNvPicPr>
          <p:nvPr/>
        </p:nvPicPr>
        <p:blipFill>
          <a:blip r:embed="rId2" cstate="print"/>
          <a:srcRect/>
          <a:stretch>
            <a:fillRect/>
          </a:stretch>
        </p:blipFill>
        <p:spPr bwMode="auto">
          <a:xfrm>
            <a:off x="2514601" y="4800600"/>
            <a:ext cx="2888899" cy="1905000"/>
          </a:xfrm>
          <a:prstGeom prst="rect">
            <a:avLst/>
          </a:prstGeom>
          <a:noFill/>
        </p:spPr>
      </p:pic>
      <p:pic>
        <p:nvPicPr>
          <p:cNvPr id="6146" name="Picture 2" descr="http://newsimg.bbc.co.uk/media/images/44045000/jpg/_44045095_416_4floods_ap.jpg"/>
          <p:cNvPicPr>
            <a:picLocks noChangeAspect="1" noChangeArrowheads="1"/>
          </p:cNvPicPr>
          <p:nvPr/>
        </p:nvPicPr>
        <p:blipFill>
          <a:blip r:embed="rId3" cstate="print"/>
          <a:srcRect/>
          <a:stretch>
            <a:fillRect/>
          </a:stretch>
        </p:blipFill>
        <p:spPr bwMode="auto">
          <a:xfrm>
            <a:off x="4343400" y="1295400"/>
            <a:ext cx="3698240" cy="2667000"/>
          </a:xfrm>
          <a:prstGeom prst="rect">
            <a:avLst/>
          </a:prstGeom>
          <a:noFill/>
        </p:spPr>
      </p:pic>
      <p:pic>
        <p:nvPicPr>
          <p:cNvPr id="6148" name="Picture 4" descr="http://www.sos-arsenic.net/images/urb01.jpg"/>
          <p:cNvPicPr>
            <a:picLocks noChangeAspect="1" noChangeArrowheads="1"/>
          </p:cNvPicPr>
          <p:nvPr/>
        </p:nvPicPr>
        <p:blipFill>
          <a:blip r:embed="rId4" cstate="print"/>
          <a:srcRect/>
          <a:stretch>
            <a:fillRect/>
          </a:stretch>
        </p:blipFill>
        <p:spPr bwMode="auto">
          <a:xfrm>
            <a:off x="457201" y="2590800"/>
            <a:ext cx="2857500" cy="2028826"/>
          </a:xfrm>
          <a:prstGeom prst="rect">
            <a:avLst/>
          </a:prstGeom>
          <a:noFill/>
        </p:spPr>
      </p:pic>
      <p:sp>
        <p:nvSpPr>
          <p:cNvPr id="9" name="TextBox 8"/>
          <p:cNvSpPr txBox="1"/>
          <p:nvPr/>
        </p:nvSpPr>
        <p:spPr>
          <a:xfrm>
            <a:off x="5486400" y="5410200"/>
            <a:ext cx="3657600" cy="1477328"/>
          </a:xfrm>
          <a:prstGeom prst="rect">
            <a:avLst/>
          </a:prstGeom>
          <a:noFill/>
        </p:spPr>
        <p:txBody>
          <a:bodyPr wrap="square" rtlCol="0">
            <a:spAutoFit/>
          </a:bodyPr>
          <a:lstStyle/>
          <a:p>
            <a:r>
              <a:rPr lang="en-US" dirty="0" smtClean="0"/>
              <a:t>A lot of diseases have spread due to the contaminated waters and soil organisms that </a:t>
            </a:r>
            <a:r>
              <a:rPr lang="en-US" dirty="0" err="1" smtClean="0"/>
              <a:t>senter</a:t>
            </a:r>
            <a:r>
              <a:rPr lang="en-US" dirty="0" smtClean="0"/>
              <a:t> people’s cuts and bruises </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Responses to Flooding</a:t>
            </a:r>
            <a:endParaRPr lang="en-US" dirty="0"/>
          </a:p>
        </p:txBody>
      </p:sp>
      <p:sp>
        <p:nvSpPr>
          <p:cNvPr id="3" name="Content Placeholder 2"/>
          <p:cNvSpPr>
            <a:spLocks noGrp="1"/>
          </p:cNvSpPr>
          <p:nvPr>
            <p:ph idx="1"/>
          </p:nvPr>
        </p:nvSpPr>
        <p:spPr/>
        <p:txBody>
          <a:bodyPr/>
          <a:lstStyle/>
          <a:p>
            <a:r>
              <a:rPr lang="en-US" dirty="0" smtClean="0"/>
              <a:t>Here you will look at the immediate and longer term responses of the government and other organizations</a:t>
            </a:r>
            <a:endParaRPr lang="en-US" dirty="0"/>
          </a:p>
          <a:p>
            <a:r>
              <a:rPr lang="en-US" dirty="0" smtClean="0"/>
              <a:t>Think about medical help, food help in the first instance and some of the longer term ways people could respond to regular flooding.</a:t>
            </a:r>
          </a:p>
          <a:p>
            <a:pPr>
              <a:buNone/>
            </a:pPr>
            <a:endParaRPr lang="en-US"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Immediate Responses</a:t>
            </a:r>
            <a:endParaRPr lang="en-US" dirty="0"/>
          </a:p>
        </p:txBody>
      </p:sp>
      <p:pic>
        <p:nvPicPr>
          <p:cNvPr id="35842" name="Picture 2" descr="http://www.sgvcc.org/community%20support/images/foodbank.JPG"/>
          <p:cNvPicPr>
            <a:picLocks noChangeAspect="1" noChangeArrowheads="1"/>
          </p:cNvPicPr>
          <p:nvPr/>
        </p:nvPicPr>
        <p:blipFill>
          <a:blip r:embed="rId2" cstate="print"/>
          <a:srcRect/>
          <a:stretch>
            <a:fillRect/>
          </a:stretch>
        </p:blipFill>
        <p:spPr bwMode="auto">
          <a:xfrm>
            <a:off x="4724400" y="1676400"/>
            <a:ext cx="3962400" cy="2971800"/>
          </a:xfrm>
          <a:prstGeom prst="rect">
            <a:avLst/>
          </a:prstGeom>
          <a:noFill/>
        </p:spPr>
      </p:pic>
      <p:sp>
        <p:nvSpPr>
          <p:cNvPr id="6" name="TextBox 5"/>
          <p:cNvSpPr txBox="1"/>
          <p:nvPr/>
        </p:nvSpPr>
        <p:spPr>
          <a:xfrm>
            <a:off x="533400" y="1981201"/>
            <a:ext cx="3124200" cy="1200329"/>
          </a:xfrm>
          <a:prstGeom prst="rect">
            <a:avLst/>
          </a:prstGeom>
          <a:noFill/>
        </p:spPr>
        <p:txBody>
          <a:bodyPr wrap="square" rtlCol="0">
            <a:spAutoFit/>
          </a:bodyPr>
          <a:lstStyle/>
          <a:p>
            <a:pPr>
              <a:buFont typeface="Wingdings" pitchFamily="2" charset="2"/>
              <a:buChar char="v"/>
            </a:pPr>
            <a:endParaRPr lang="en-US" dirty="0" smtClean="0"/>
          </a:p>
          <a:p>
            <a:pPr>
              <a:buFont typeface="Wingdings" pitchFamily="2" charset="2"/>
              <a:buChar char="v"/>
            </a:pPr>
            <a:r>
              <a:rPr lang="en-US" dirty="0" smtClean="0"/>
              <a:t>Evacuation </a:t>
            </a:r>
          </a:p>
          <a:p>
            <a:pPr>
              <a:buFont typeface="Wingdings" pitchFamily="2" charset="2"/>
              <a:buChar char="v"/>
            </a:pPr>
            <a:r>
              <a:rPr lang="en-US" dirty="0" smtClean="0"/>
              <a:t>Search and rescue </a:t>
            </a:r>
          </a:p>
          <a:p>
            <a:endParaRPr lang="en-US" dirty="0"/>
          </a:p>
        </p:txBody>
      </p:sp>
      <p:sp>
        <p:nvSpPr>
          <p:cNvPr id="7" name="TextBox 6"/>
          <p:cNvSpPr txBox="1"/>
          <p:nvPr/>
        </p:nvSpPr>
        <p:spPr>
          <a:xfrm>
            <a:off x="4953000" y="4953000"/>
            <a:ext cx="4191000" cy="369332"/>
          </a:xfrm>
          <a:prstGeom prst="rect">
            <a:avLst/>
          </a:prstGeom>
          <a:noFill/>
        </p:spPr>
        <p:txBody>
          <a:bodyPr wrap="square" rtlCol="0">
            <a:spAutoFit/>
          </a:bodyPr>
          <a:lstStyle/>
          <a:p>
            <a:r>
              <a:rPr lang="en-US" dirty="0" smtClean="0"/>
              <a:t>Relief goods distribution</a:t>
            </a:r>
            <a:endParaRPr lang="en-US" dirty="0"/>
          </a:p>
        </p:txBody>
      </p:sp>
      <p:pic>
        <p:nvPicPr>
          <p:cNvPr id="4100" name="Picture 4" descr="http://t0.gstatic.com/images?q=tbn:ANd9GcS8dRv7bSbGFnDW2jVAGWskWimlZ4dDtdjPGL1QljLjANxR3Ph8&amp;t=1"/>
          <p:cNvPicPr>
            <a:picLocks noChangeAspect="1" noChangeArrowheads="1"/>
          </p:cNvPicPr>
          <p:nvPr/>
        </p:nvPicPr>
        <p:blipFill>
          <a:blip r:embed="rId3" cstate="print"/>
          <a:srcRect/>
          <a:stretch>
            <a:fillRect/>
          </a:stretch>
        </p:blipFill>
        <p:spPr bwMode="auto">
          <a:xfrm>
            <a:off x="304800" y="3048000"/>
            <a:ext cx="3860800" cy="2895600"/>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443</TotalTime>
  <Words>568</Words>
  <Application>Microsoft Office PowerPoint</Application>
  <PresentationFormat>On-screen Show (4:3)</PresentationFormat>
  <Paragraphs>56</Paragraphs>
  <Slides>12</Slides>
  <Notes>1</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Verve</vt:lpstr>
      <vt:lpstr>Floods in Bangladesh</vt:lpstr>
      <vt:lpstr>Flooding in Bangladesh</vt:lpstr>
      <vt:lpstr>What are the Physical Causes of Flooding</vt:lpstr>
      <vt:lpstr>What are the Human Causes of Flooding</vt:lpstr>
      <vt:lpstr>Case Study 1998 Floods</vt:lpstr>
      <vt:lpstr>Primary effects</vt:lpstr>
      <vt:lpstr>Secondary effects</vt:lpstr>
      <vt:lpstr>Responses to Flooding</vt:lpstr>
      <vt:lpstr>Immediate Responses</vt:lpstr>
      <vt:lpstr>Long Term Responses to flooding</vt:lpstr>
      <vt:lpstr>Long term Responses</vt:lpstr>
      <vt:lpstr>Bibliography</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Flooding in Bangladesh</dc:title>
  <dc:creator>piers.tainsh</dc:creator>
  <cp:lastModifiedBy>Guest</cp:lastModifiedBy>
  <cp:revision>45</cp:revision>
  <dcterms:created xsi:type="dcterms:W3CDTF">2011-02-14T18:38:14Z</dcterms:created>
  <dcterms:modified xsi:type="dcterms:W3CDTF">2011-02-24T23:31:41Z</dcterms:modified>
</cp:coreProperties>
</file>